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4"/>
    <p:sldMasterId id="2147484114" r:id="rId5"/>
  </p:sldMasterIdLst>
  <p:notesMasterIdLst>
    <p:notesMasterId r:id="rId22"/>
  </p:notesMasterIdLst>
  <p:handoutMasterIdLst>
    <p:handoutMasterId r:id="rId23"/>
  </p:handoutMasterIdLst>
  <p:sldIdLst>
    <p:sldId id="257" r:id="rId6"/>
    <p:sldId id="292" r:id="rId7"/>
    <p:sldId id="293" r:id="rId8"/>
    <p:sldId id="294" r:id="rId9"/>
    <p:sldId id="305" r:id="rId10"/>
    <p:sldId id="317" r:id="rId11"/>
    <p:sldId id="306" r:id="rId12"/>
    <p:sldId id="295" r:id="rId13"/>
    <p:sldId id="296" r:id="rId14"/>
    <p:sldId id="291" r:id="rId15"/>
    <p:sldId id="299" r:id="rId16"/>
    <p:sldId id="298" r:id="rId17"/>
    <p:sldId id="303" r:id="rId18"/>
    <p:sldId id="304" r:id="rId19"/>
    <p:sldId id="302" r:id="rId20"/>
    <p:sldId id="300" r:id="rId21"/>
  </p:sldIdLst>
  <p:sldSz cx="12192000" cy="6858000"/>
  <p:notesSz cx="6805613" cy="9944100"/>
  <p:defaultTextStyle>
    <a:defPPr>
      <a:defRPr lang="nl-B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1pPr>
    <a:lvl2pPr marL="60958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2pPr>
    <a:lvl3pPr marL="121917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3pPr>
    <a:lvl4pPr marL="1828754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4pPr>
    <a:lvl5pPr marL="2438339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196">
          <p15:clr>
            <a:srgbClr val="A4A3A4"/>
          </p15:clr>
        </p15:guide>
        <p15:guide id="2" orient="horz" pos="3127">
          <p15:clr>
            <a:srgbClr val="A4A3A4"/>
          </p15:clr>
        </p15:guide>
        <p15:guide id="3" pos="197">
          <p15:clr>
            <a:srgbClr val="A4A3A4"/>
          </p15:clr>
        </p15:guide>
        <p15:guide id="4" pos="2144">
          <p15:clr>
            <a:srgbClr val="A4A3A4"/>
          </p15:clr>
        </p15:guide>
        <p15:guide id="5" pos="409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le John Annear" initials="DJA" lastIdx="2" clrIdx="0">
    <p:extLst>
      <p:ext uri="{19B8F6BF-5375-455C-9EA6-DF929625EA0E}">
        <p15:presenceInfo xmlns:p15="http://schemas.microsoft.com/office/powerpoint/2012/main" userId="5e5e49a9ea63c0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594C"/>
    <a:srgbClr val="000000"/>
    <a:srgbClr val="002E65"/>
    <a:srgbClr val="44B8F3"/>
    <a:srgbClr val="77C7F1"/>
    <a:srgbClr val="FF6160"/>
    <a:srgbClr val="FDE18C"/>
    <a:srgbClr val="80FE82"/>
    <a:srgbClr val="FFA284"/>
    <a:srgbClr val="FA64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6" autoAdjust="0"/>
    <p:restoredTop sz="88109" autoAdjust="0"/>
  </p:normalViewPr>
  <p:slideViewPr>
    <p:cSldViewPr snapToGrid="0" snapToObjects="1" showGuides="1">
      <p:cViewPr varScale="1">
        <p:scale>
          <a:sx n="142" d="100"/>
          <a:sy n="142" d="100"/>
        </p:scale>
        <p:origin x="378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80" d="100"/>
          <a:sy n="80" d="100"/>
        </p:scale>
        <p:origin x="4014" y="90"/>
      </p:cViewPr>
      <p:guideLst>
        <p:guide orient="horz" pos="196"/>
        <p:guide orient="horz" pos="3127"/>
        <p:guide pos="197"/>
        <p:guide pos="2144"/>
        <p:guide pos="409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08B9FA-FEB8-9FAD-5D16-89ACB4B203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0048E9-AF9B-04D9-D01A-7A5838E3DB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4A4FBE-8DC8-47DE-93F7-F9233B67C13A}" type="datetimeFigureOut">
              <a:rPr lang="en-GB" smtClean="0"/>
              <a:t>02/10/2024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26B06D-95CA-FB33-5E3D-AA58C1EB52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DF0FC2-4148-98BF-F676-6E2535AC9F0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445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0C815C-1B41-4501-880B-98A5AE5D7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6810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08FFB1-5360-467E-8CC6-82742265F68C}" type="datetimeFigureOut">
              <a:rPr lang="en-GB" smtClean="0"/>
              <a:t>02/10/2024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1038" y="4786313"/>
            <a:ext cx="5443537" cy="3914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761422-860B-4EF7-8309-B5651BC8DF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4688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6307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dirty="0"/>
              <a:t>Change order</a:t>
            </a:r>
            <a:r>
              <a:rPr lang="en-US" sz="1200" dirty="0">
                <a:latin typeface="+mn-lt"/>
                <a:ea typeface="Verdana" charset="0"/>
                <a:cs typeface="Calibri Light" panose="020F0302020204030204" pitchFamily="34" charset="0"/>
              </a:rPr>
              <a:t>Why move to log read if you’re only going to explore a set panel of genes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1200" dirty="0">
                <a:latin typeface="+mn-lt"/>
                <a:ea typeface="Verdana" charset="0"/>
                <a:cs typeface="Calibri Light" panose="020F0302020204030204" pitchFamily="34" charset="0"/>
              </a:rPr>
              <a:t>Where do the benefits of long read sequencing really lie?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1200" dirty="0">
                <a:latin typeface="+mn-lt"/>
                <a:ea typeface="Verdana" charset="0"/>
                <a:cs typeface="Calibri Light" panose="020F0302020204030204" pitchFamily="34" charset="0"/>
              </a:rPr>
              <a:t>What is the benefit of moving onto long-read sequencing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6938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57029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4923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5518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59845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9216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8537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4306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376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Cite paper for details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2780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many pathways. Remove. CGG Repeat implicated in x, y, z. </a:t>
            </a:r>
            <a:r>
              <a:rPr lang="en-GB" dirty="0" err="1"/>
              <a:t>MetaScape</a:t>
            </a:r>
            <a:r>
              <a:rPr lang="en-GB" dirty="0"/>
              <a:t> -&gt;</a:t>
            </a:r>
            <a:r>
              <a:rPr lang="en-GB" dirty="0" err="1"/>
              <a:t>Checkfor</a:t>
            </a:r>
            <a:r>
              <a:rPr lang="en-GB" dirty="0"/>
              <a:t> pathways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87306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68288" indent="-268288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sz="1200" dirty="0">
                <a:latin typeface="+mn-lt"/>
                <a:ea typeface="Verdana" charset="0"/>
                <a:cs typeface="Calibri Light" panose="020F0302020204030204" pitchFamily="34" charset="0"/>
              </a:rPr>
              <a:t>Patient cohorts (12,146 Individuals)</a:t>
            </a:r>
          </a:p>
          <a:p>
            <a:pPr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</a:pPr>
            <a:endParaRPr lang="en-GB" sz="11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268288" indent="-268288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sz="1200" dirty="0">
                <a:latin typeface="+mn-lt"/>
                <a:ea typeface="Verdana" charset="0"/>
                <a:cs typeface="Calibri Light" panose="020F0302020204030204" pitchFamily="34" charset="0"/>
              </a:rPr>
              <a:t> 419 large gene-localised expansions</a:t>
            </a:r>
          </a:p>
          <a:p>
            <a:pPr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</a:pPr>
            <a:endParaRPr lang="en-GB" sz="1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268288" indent="-268288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sz="1200" dirty="0">
                <a:latin typeface="+mn-lt"/>
                <a:ea typeface="Verdana" charset="0"/>
                <a:cs typeface="Calibri Light" panose="020F0302020204030204" pitchFamily="34" charset="0"/>
              </a:rPr>
              <a:t> 118 unique genes</a:t>
            </a:r>
          </a:p>
          <a:p>
            <a:pPr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</a:pPr>
            <a:endParaRPr lang="en-GB" sz="1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268288" indent="-268288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sz="1200" dirty="0">
                <a:latin typeface="+mn-lt"/>
                <a:ea typeface="Verdana" charset="0"/>
                <a:cs typeface="Calibri Light" panose="020F0302020204030204" pitchFamily="34" charset="0"/>
              </a:rPr>
              <a:t>Over representation of expansions in the gene 5’-UTRs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638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3662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61422-860B-4EF7-8309-B5651BC8DFC5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748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only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A766-FA6C-4E42-BAD1-58E378599F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1DCFB5-39F0-E04F-B592-B890194C07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5A4F71-3F20-42EB-95C9-52E7339E42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1516380"/>
            <a:ext cx="10944225" cy="472090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8563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6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A64A23-42F4-0341-A372-ED0B454B67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5" name="Tijdelijke aanduiding voor afbeelding 33">
            <a:extLst>
              <a:ext uri="{FF2B5EF4-FFF2-40B4-BE49-F238E27FC236}">
                <a16:creationId xmlns:a16="http://schemas.microsoft.com/office/drawing/2014/main" id="{19D3F277-1732-274A-BDAC-F3BB5EB7334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664" y="1389094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7" name="Tijdelijke aanduiding voor afbeelding 33">
            <a:extLst>
              <a:ext uri="{FF2B5EF4-FFF2-40B4-BE49-F238E27FC236}">
                <a16:creationId xmlns:a16="http://schemas.microsoft.com/office/drawing/2014/main" id="{C73DE83C-1825-BF4A-A473-AF62420F8C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10221" y="1389094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9" name="Tijdelijke aanduiding voor afbeelding 33">
            <a:extLst>
              <a:ext uri="{FF2B5EF4-FFF2-40B4-BE49-F238E27FC236}">
                <a16:creationId xmlns:a16="http://schemas.microsoft.com/office/drawing/2014/main" id="{64A41B62-3349-A641-9E85-33C3E278DD4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41330" y="1389094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88F6B30C-94E8-264F-86F5-31D0E47D7244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5058585" y="1411391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61850B4-D4F1-234A-9F22-195572228DA4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802688" y="1411391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DCDD9BD6-DB58-C84C-BD3C-F9652F4D492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326874" y="1411391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15" name="Tijdelijke aanduiding voor afbeelding 33">
            <a:extLst>
              <a:ext uri="{FF2B5EF4-FFF2-40B4-BE49-F238E27FC236}">
                <a16:creationId xmlns:a16="http://schemas.microsoft.com/office/drawing/2014/main" id="{965879DE-F296-964E-A952-9184C5050E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30664" y="3841836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17" name="Tijdelijke aanduiding voor afbeelding 33">
            <a:extLst>
              <a:ext uri="{FF2B5EF4-FFF2-40B4-BE49-F238E27FC236}">
                <a16:creationId xmlns:a16="http://schemas.microsoft.com/office/drawing/2014/main" id="{D15EA347-33D1-EE4E-9464-3CF0EAE3CC0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4410221" y="3841836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19" name="Tijdelijke aanduiding voor afbeelding 33">
            <a:extLst>
              <a:ext uri="{FF2B5EF4-FFF2-40B4-BE49-F238E27FC236}">
                <a16:creationId xmlns:a16="http://schemas.microsoft.com/office/drawing/2014/main" id="{4EC1974C-2EB3-274B-A88C-617CC7414E5A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141330" y="3841836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330314A6-BF29-EC42-BF75-622C5286D53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5058585" y="3864133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21" name="Tijdelijke aanduiding voor inhoud 2">
            <a:extLst>
              <a:ext uri="{FF2B5EF4-FFF2-40B4-BE49-F238E27FC236}">
                <a16:creationId xmlns:a16="http://schemas.microsoft.com/office/drawing/2014/main" id="{D6D76FCC-D508-DD4F-BB82-48A5BCC5457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8802688" y="3864133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22" name="Tijdelijke aanduiding voor inhoud 2">
            <a:extLst>
              <a:ext uri="{FF2B5EF4-FFF2-40B4-BE49-F238E27FC236}">
                <a16:creationId xmlns:a16="http://schemas.microsoft.com/office/drawing/2014/main" id="{125E4E80-E44F-EA4F-8054-6AB42A8470B4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326874" y="3864133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3528E721-8656-4BDD-B009-8819AFB97FC5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1339266" y="2133247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4" name="Content Placeholder 9">
            <a:extLst>
              <a:ext uri="{FF2B5EF4-FFF2-40B4-BE49-F238E27FC236}">
                <a16:creationId xmlns:a16="http://schemas.microsoft.com/office/drawing/2014/main" id="{2C048C0B-E29D-49EF-80B5-29D0B0F479C0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339266" y="4586421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5" name="Content Placeholder 9">
            <a:extLst>
              <a:ext uri="{FF2B5EF4-FFF2-40B4-BE49-F238E27FC236}">
                <a16:creationId xmlns:a16="http://schemas.microsoft.com/office/drawing/2014/main" id="{5F680696-8F3B-4E74-B265-71DF36E09776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5070977" y="2133247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6" name="Content Placeholder 9">
            <a:extLst>
              <a:ext uri="{FF2B5EF4-FFF2-40B4-BE49-F238E27FC236}">
                <a16:creationId xmlns:a16="http://schemas.microsoft.com/office/drawing/2014/main" id="{50B084AF-045B-4B49-8FBE-93ACB3E7F00A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802688" y="2133247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7" name="Content Placeholder 9">
            <a:extLst>
              <a:ext uri="{FF2B5EF4-FFF2-40B4-BE49-F238E27FC236}">
                <a16:creationId xmlns:a16="http://schemas.microsoft.com/office/drawing/2014/main" id="{AD8E938A-1AD9-4373-BBFD-C7C066DAB3FA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070977" y="4586421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8" name="Content Placeholder 9">
            <a:extLst>
              <a:ext uri="{FF2B5EF4-FFF2-40B4-BE49-F238E27FC236}">
                <a16:creationId xmlns:a16="http://schemas.microsoft.com/office/drawing/2014/main" id="{0C6D1181-34A3-47D3-99A2-1B802126EDC5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8802688" y="4586421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49166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-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906A4-C8C0-BA4F-A09B-9014BCE49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76E971-EE47-7745-ACA8-1DEF0415F3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4" name="Tijdelijke aanduiding voor grafiek 4">
            <a:extLst>
              <a:ext uri="{FF2B5EF4-FFF2-40B4-BE49-F238E27FC236}">
                <a16:creationId xmlns:a16="http://schemas.microsoft.com/office/drawing/2014/main" id="{967EE9E6-2701-5E4F-A341-5478485FBD82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623889" y="1578459"/>
            <a:ext cx="10944224" cy="465882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Arial" panose="020B0604020202020204" pitchFamily="34" charset="0"/>
              <a:buNone/>
              <a:tabLst/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tabLst/>
              <a:defRPr/>
            </a:pPr>
            <a:r>
              <a:rPr lang="en-US" noProof="0"/>
              <a:t>Click the icon to add an object</a:t>
            </a:r>
          </a:p>
        </p:txBody>
      </p:sp>
    </p:spTree>
    <p:extLst>
      <p:ext uri="{BB962C8B-B14F-4D97-AF65-F5344CB8AC3E}">
        <p14:creationId xmlns:p14="http://schemas.microsoft.com/office/powerpoint/2010/main" val="3082753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chart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F6014-7DB0-CF4A-88E9-463AB221A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45457A-9933-1149-9392-ABAF631B7C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4" name="Tijdelijke aanduiding voor grafiek 4">
            <a:extLst>
              <a:ext uri="{FF2B5EF4-FFF2-40B4-BE49-F238E27FC236}">
                <a16:creationId xmlns:a16="http://schemas.microsoft.com/office/drawing/2014/main" id="{3AF460E3-37FD-6B4C-86A1-EEC95DD40B34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623889" y="2760663"/>
            <a:ext cx="10944224" cy="34766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object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A507705-E8A5-0A44-A7D0-4ECFDD431F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3888" y="1690688"/>
            <a:ext cx="10936287" cy="885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6836141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UAntwerpen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90802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titleredfu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7ABBDCB5-5D2A-8947-AEB8-B06A6093E3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2737623"/>
            <a:ext cx="109442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6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DBF08461-C600-4C47-803A-43BF0EAD9B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888" y="4471987"/>
            <a:ext cx="10944225" cy="1062037"/>
          </a:xfrm>
          <a:prstGeom prst="rect">
            <a:avLst/>
          </a:prstGeom>
        </p:spPr>
        <p:txBody>
          <a:bodyPr/>
          <a:lstStyle>
            <a:lvl1pPr algn="ctr"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2pPr>
            <a:lvl3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3pPr>
            <a:lvl4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4pPr>
            <a:lvl5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5pPr>
          </a:lstStyle>
          <a:p>
            <a:r>
              <a:rPr lang="en-US" noProof="0" dirty="0"/>
              <a:t>Click to edit master subtitle style</a:t>
            </a:r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5D2EDB4-9FE6-02E3-9705-96D0E83C0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383" y="5901398"/>
            <a:ext cx="1979604" cy="5665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46FCD7-2624-1C9C-7D8A-38BEEA8660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331" b="22494"/>
          <a:stretch/>
        </p:blipFill>
        <p:spPr>
          <a:xfrm>
            <a:off x="5289822" y="5886441"/>
            <a:ext cx="2361523" cy="5568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508108-053A-02DF-7BFC-1E52C30D7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3180" y="5901398"/>
            <a:ext cx="1230437" cy="526978"/>
          </a:xfrm>
          <a:prstGeom prst="rect">
            <a:avLst/>
          </a:prstGeom>
        </p:spPr>
      </p:pic>
      <p:pic>
        <p:nvPicPr>
          <p:cNvPr id="9" name="Afbeelding 12">
            <a:extLst>
              <a:ext uri="{FF2B5EF4-FFF2-40B4-BE49-F238E27FC236}">
                <a16:creationId xmlns:a16="http://schemas.microsoft.com/office/drawing/2014/main" id="{A84E15EA-2BAF-8E0A-74E0-DBB0AF5C26E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1290" y="414667"/>
            <a:ext cx="3529419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384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titl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AAABACC8-28A2-D34B-8A1E-5CF7BA9005CC}"/>
              </a:ext>
            </a:extLst>
          </p:cNvPr>
          <p:cNvSpPr/>
          <p:nvPr userDrawn="1"/>
        </p:nvSpPr>
        <p:spPr>
          <a:xfrm>
            <a:off x="623888" y="627478"/>
            <a:ext cx="10954551" cy="5618356"/>
          </a:xfrm>
          <a:custGeom>
            <a:avLst/>
            <a:gdLst>
              <a:gd name="connsiteX0" fmla="*/ 0 w 10296525"/>
              <a:gd name="connsiteY0" fmla="*/ 0 h 4968875"/>
              <a:gd name="connsiteX1" fmla="*/ 10296525 w 10296525"/>
              <a:gd name="connsiteY1" fmla="*/ 0 h 4968875"/>
              <a:gd name="connsiteX2" fmla="*/ 10296525 w 10296525"/>
              <a:gd name="connsiteY2" fmla="*/ 4968875 h 4968875"/>
              <a:gd name="connsiteX3" fmla="*/ 253304 w 10296525"/>
              <a:gd name="connsiteY3" fmla="*/ 4968875 h 4968875"/>
              <a:gd name="connsiteX4" fmla="*/ 202263 w 10296525"/>
              <a:gd name="connsiteY4" fmla="*/ 4963730 h 4968875"/>
              <a:gd name="connsiteX5" fmla="*/ 0 w 10296525"/>
              <a:gd name="connsiteY5" fmla="*/ 4715562 h 4968875"/>
              <a:gd name="connsiteX6" fmla="*/ 0 w 10296525"/>
              <a:gd name="connsiteY6" fmla="*/ 0 h 4968875"/>
              <a:gd name="connsiteX0" fmla="*/ 0 w 10629811"/>
              <a:gd name="connsiteY0" fmla="*/ 0 h 4968875"/>
              <a:gd name="connsiteX1" fmla="*/ 10629811 w 10629811"/>
              <a:gd name="connsiteY1" fmla="*/ 8546 h 4968875"/>
              <a:gd name="connsiteX2" fmla="*/ 10296525 w 10629811"/>
              <a:gd name="connsiteY2" fmla="*/ 4968875 h 4968875"/>
              <a:gd name="connsiteX3" fmla="*/ 253304 w 10629811"/>
              <a:gd name="connsiteY3" fmla="*/ 4968875 h 4968875"/>
              <a:gd name="connsiteX4" fmla="*/ 202263 w 10629811"/>
              <a:gd name="connsiteY4" fmla="*/ 4963730 h 4968875"/>
              <a:gd name="connsiteX5" fmla="*/ 0 w 10629811"/>
              <a:gd name="connsiteY5" fmla="*/ 4715562 h 4968875"/>
              <a:gd name="connsiteX6" fmla="*/ 0 w 10629811"/>
              <a:gd name="connsiteY6" fmla="*/ 0 h 4968875"/>
              <a:gd name="connsiteX0" fmla="*/ 0 w 10629811"/>
              <a:gd name="connsiteY0" fmla="*/ 0 h 4977421"/>
              <a:gd name="connsiteX1" fmla="*/ 10629811 w 10629811"/>
              <a:gd name="connsiteY1" fmla="*/ 8546 h 4977421"/>
              <a:gd name="connsiteX2" fmla="*/ 10629811 w 10629811"/>
              <a:gd name="connsiteY2" fmla="*/ 4977421 h 4977421"/>
              <a:gd name="connsiteX3" fmla="*/ 253304 w 10629811"/>
              <a:gd name="connsiteY3" fmla="*/ 4968875 h 4977421"/>
              <a:gd name="connsiteX4" fmla="*/ 202263 w 10629811"/>
              <a:gd name="connsiteY4" fmla="*/ 4963730 h 4977421"/>
              <a:gd name="connsiteX5" fmla="*/ 0 w 10629811"/>
              <a:gd name="connsiteY5" fmla="*/ 4715562 h 4977421"/>
              <a:gd name="connsiteX6" fmla="*/ 0 w 10629811"/>
              <a:gd name="connsiteY6" fmla="*/ 0 h 4977421"/>
              <a:gd name="connsiteX0" fmla="*/ 8545 w 10629811"/>
              <a:gd name="connsiteY0" fmla="*/ 0 h 5618356"/>
              <a:gd name="connsiteX1" fmla="*/ 10629811 w 10629811"/>
              <a:gd name="connsiteY1" fmla="*/ 649481 h 5618356"/>
              <a:gd name="connsiteX2" fmla="*/ 10629811 w 10629811"/>
              <a:gd name="connsiteY2" fmla="*/ 5618356 h 5618356"/>
              <a:gd name="connsiteX3" fmla="*/ 253304 w 10629811"/>
              <a:gd name="connsiteY3" fmla="*/ 5609810 h 5618356"/>
              <a:gd name="connsiteX4" fmla="*/ 202263 w 10629811"/>
              <a:gd name="connsiteY4" fmla="*/ 5604665 h 5618356"/>
              <a:gd name="connsiteX5" fmla="*/ 0 w 10629811"/>
              <a:gd name="connsiteY5" fmla="*/ 5356497 h 5618356"/>
              <a:gd name="connsiteX6" fmla="*/ 8545 w 10629811"/>
              <a:gd name="connsiteY6" fmla="*/ 0 h 5618356"/>
              <a:gd name="connsiteX0" fmla="*/ 8545 w 10946005"/>
              <a:gd name="connsiteY0" fmla="*/ 0 h 5618356"/>
              <a:gd name="connsiteX1" fmla="*/ 10946005 w 10946005"/>
              <a:gd name="connsiteY1" fmla="*/ 8546 h 5618356"/>
              <a:gd name="connsiteX2" fmla="*/ 10629811 w 10946005"/>
              <a:gd name="connsiteY2" fmla="*/ 5618356 h 5618356"/>
              <a:gd name="connsiteX3" fmla="*/ 253304 w 10946005"/>
              <a:gd name="connsiteY3" fmla="*/ 5609810 h 5618356"/>
              <a:gd name="connsiteX4" fmla="*/ 202263 w 10946005"/>
              <a:gd name="connsiteY4" fmla="*/ 5604665 h 5618356"/>
              <a:gd name="connsiteX5" fmla="*/ 0 w 10946005"/>
              <a:gd name="connsiteY5" fmla="*/ 5356497 h 5618356"/>
              <a:gd name="connsiteX6" fmla="*/ 8545 w 10946005"/>
              <a:gd name="connsiteY6" fmla="*/ 0 h 5618356"/>
              <a:gd name="connsiteX0" fmla="*/ 8545 w 10954551"/>
              <a:gd name="connsiteY0" fmla="*/ 0 h 5618356"/>
              <a:gd name="connsiteX1" fmla="*/ 10946005 w 10954551"/>
              <a:gd name="connsiteY1" fmla="*/ 8546 h 5618356"/>
              <a:gd name="connsiteX2" fmla="*/ 10954551 w 10954551"/>
              <a:gd name="connsiteY2" fmla="*/ 5618356 h 5618356"/>
              <a:gd name="connsiteX3" fmla="*/ 253304 w 10954551"/>
              <a:gd name="connsiteY3" fmla="*/ 5609810 h 5618356"/>
              <a:gd name="connsiteX4" fmla="*/ 202263 w 10954551"/>
              <a:gd name="connsiteY4" fmla="*/ 5604665 h 5618356"/>
              <a:gd name="connsiteX5" fmla="*/ 0 w 10954551"/>
              <a:gd name="connsiteY5" fmla="*/ 5356497 h 5618356"/>
              <a:gd name="connsiteX6" fmla="*/ 8545 w 10954551"/>
              <a:gd name="connsiteY6" fmla="*/ 0 h 56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54551" h="5618356">
                <a:moveTo>
                  <a:pt x="8545" y="0"/>
                </a:moveTo>
                <a:lnTo>
                  <a:pt x="10946005" y="8546"/>
                </a:lnTo>
                <a:cubicBezTo>
                  <a:pt x="10948854" y="1878483"/>
                  <a:pt x="10951702" y="3748419"/>
                  <a:pt x="10954551" y="5618356"/>
                </a:cubicBez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BE"/>
          </a:p>
        </p:txBody>
      </p:sp>
      <p:sp>
        <p:nvSpPr>
          <p:cNvPr id="5" name="Tijdelijke aanduiding voor titel 1">
            <a:extLst>
              <a:ext uri="{FF2B5EF4-FFF2-40B4-BE49-F238E27FC236}">
                <a16:creationId xmlns:a16="http://schemas.microsoft.com/office/drawing/2014/main" id="{31D26ADD-50E0-864E-879F-AED5604BF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453" y="2318879"/>
            <a:ext cx="109639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6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2534ABFA-B94B-7346-9AA3-E2278EC84F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4453" y="4071937"/>
            <a:ext cx="10963985" cy="1043343"/>
          </a:xfrm>
          <a:prstGeom prst="rect">
            <a:avLst/>
          </a:prstGeom>
        </p:spPr>
        <p:txBody>
          <a:bodyPr/>
          <a:lstStyle>
            <a:lvl1pPr algn="ctr"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2pPr>
            <a:lvl3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3pPr>
            <a:lvl4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4pPr>
            <a:lvl5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5pPr>
          </a:lstStyle>
          <a:p>
            <a:r>
              <a:rPr lang="en-US" noProof="0" dirty="0"/>
              <a:t>Click to edit master subtitle style</a:t>
            </a:r>
          </a:p>
        </p:txBody>
      </p:sp>
      <p:pic>
        <p:nvPicPr>
          <p:cNvPr id="16" name="Afbeelding 5">
            <a:extLst>
              <a:ext uri="{FF2B5EF4-FFF2-40B4-BE49-F238E27FC236}">
                <a16:creationId xmlns:a16="http://schemas.microsoft.com/office/drawing/2014/main" id="{9A839E09-7551-4587-8B35-E861DE0BE4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400" y="6466361"/>
            <a:ext cx="1111770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889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wit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9">
            <a:extLst>
              <a:ext uri="{FF2B5EF4-FFF2-40B4-BE49-F238E27FC236}">
                <a16:creationId xmlns:a16="http://schemas.microsoft.com/office/drawing/2014/main" id="{C3132F7D-D063-1C4B-8D0F-49AC33221A4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3888" y="627478"/>
            <a:ext cx="10944225" cy="5609810"/>
          </a:xfrm>
          <a:custGeom>
            <a:avLst/>
            <a:gdLst>
              <a:gd name="connsiteX0" fmla="*/ 8545 w 10944225"/>
              <a:gd name="connsiteY0" fmla="*/ 0 h 5609810"/>
              <a:gd name="connsiteX1" fmla="*/ 10944225 w 10944225"/>
              <a:gd name="connsiteY1" fmla="*/ 8545 h 5609810"/>
              <a:gd name="connsiteX2" fmla="*/ 10944225 w 10944225"/>
              <a:gd name="connsiteY2" fmla="*/ 5609810 h 5609810"/>
              <a:gd name="connsiteX3" fmla="*/ 253304 w 10944225"/>
              <a:gd name="connsiteY3" fmla="*/ 5609810 h 5609810"/>
              <a:gd name="connsiteX4" fmla="*/ 202263 w 10944225"/>
              <a:gd name="connsiteY4" fmla="*/ 5604665 h 5609810"/>
              <a:gd name="connsiteX5" fmla="*/ 0 w 10944225"/>
              <a:gd name="connsiteY5" fmla="*/ 5356497 h 5609810"/>
              <a:gd name="connsiteX6" fmla="*/ 8545 w 10944225"/>
              <a:gd name="connsiteY6" fmla="*/ 0 h 560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3398203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99222-05DA-F24F-99F4-A098BCC40D8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3888" y="627478"/>
            <a:ext cx="10944225" cy="5609810"/>
          </a:xfrm>
          <a:custGeom>
            <a:avLst/>
            <a:gdLst>
              <a:gd name="connsiteX0" fmla="*/ 8545 w 10944225"/>
              <a:gd name="connsiteY0" fmla="*/ 0 h 5609810"/>
              <a:gd name="connsiteX1" fmla="*/ 10944225 w 10944225"/>
              <a:gd name="connsiteY1" fmla="*/ 8545 h 5609810"/>
              <a:gd name="connsiteX2" fmla="*/ 10944225 w 10944225"/>
              <a:gd name="connsiteY2" fmla="*/ 5609810 h 5609810"/>
              <a:gd name="connsiteX3" fmla="*/ 253304 w 10944225"/>
              <a:gd name="connsiteY3" fmla="*/ 5609810 h 5609810"/>
              <a:gd name="connsiteX4" fmla="*/ 202263 w 10944225"/>
              <a:gd name="connsiteY4" fmla="*/ 5604665 h 5609810"/>
              <a:gd name="connsiteX5" fmla="*/ 0 w 10944225"/>
              <a:gd name="connsiteY5" fmla="*/ 5356497 h 5609810"/>
              <a:gd name="connsiteX6" fmla="*/ 8545 w 10944225"/>
              <a:gd name="connsiteY6" fmla="*/ 0 h 560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pic>
        <p:nvPicPr>
          <p:cNvPr id="13" name="Afbeelding 5">
            <a:extLst>
              <a:ext uri="{FF2B5EF4-FFF2-40B4-BE49-F238E27FC236}">
                <a16:creationId xmlns:a16="http://schemas.microsoft.com/office/drawing/2014/main" id="{93F007BB-068E-40C2-8F6A-62703A1905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400" y="6466361"/>
            <a:ext cx="1111770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0901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3">
            <a:extLst>
              <a:ext uri="{FF2B5EF4-FFF2-40B4-BE49-F238E27FC236}">
                <a16:creationId xmlns:a16="http://schemas.microsoft.com/office/drawing/2014/main" id="{BF020726-1AA6-EE4D-9CD8-9B40673609E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4" name="Tijdelijke aanduiding voor tekst 5">
            <a:extLst>
              <a:ext uri="{FF2B5EF4-FFF2-40B4-BE49-F238E27FC236}">
                <a16:creationId xmlns:a16="http://schemas.microsoft.com/office/drawing/2014/main" id="{89753A3A-E019-254C-9677-C9C519017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06518" y="3613790"/>
            <a:ext cx="3761595" cy="7286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First Name Name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4D01101A-4B64-9146-92CB-AB7133B61F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5738" y="1500371"/>
            <a:ext cx="3762375" cy="1945955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Quote</a:t>
            </a:r>
          </a:p>
        </p:txBody>
      </p:sp>
    </p:spTree>
    <p:extLst>
      <p:ext uri="{BB962C8B-B14F-4D97-AF65-F5344CB8AC3E}">
        <p14:creationId xmlns:p14="http://schemas.microsoft.com/office/powerpoint/2010/main" val="1092190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quoteand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09DBE046-B8F3-D840-ABA8-37DDBE8E14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3888" y="627478"/>
            <a:ext cx="10944225" cy="5609810"/>
          </a:xfrm>
          <a:custGeom>
            <a:avLst/>
            <a:gdLst>
              <a:gd name="connsiteX0" fmla="*/ 8545 w 10944225"/>
              <a:gd name="connsiteY0" fmla="*/ 0 h 5609810"/>
              <a:gd name="connsiteX1" fmla="*/ 10944225 w 10944225"/>
              <a:gd name="connsiteY1" fmla="*/ 8545 h 5609810"/>
              <a:gd name="connsiteX2" fmla="*/ 10944225 w 10944225"/>
              <a:gd name="connsiteY2" fmla="*/ 5609810 h 5609810"/>
              <a:gd name="connsiteX3" fmla="*/ 253304 w 10944225"/>
              <a:gd name="connsiteY3" fmla="*/ 5609810 h 5609810"/>
              <a:gd name="connsiteX4" fmla="*/ 202263 w 10944225"/>
              <a:gd name="connsiteY4" fmla="*/ 5604665 h 5609810"/>
              <a:gd name="connsiteX5" fmla="*/ 0 w 10944225"/>
              <a:gd name="connsiteY5" fmla="*/ 5356497 h 5609810"/>
              <a:gd name="connsiteX6" fmla="*/ 8545 w 10944225"/>
              <a:gd name="connsiteY6" fmla="*/ 0 h 560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4" name="Tijdelijke aanduiding voor tekst 5">
            <a:extLst>
              <a:ext uri="{FF2B5EF4-FFF2-40B4-BE49-F238E27FC236}">
                <a16:creationId xmlns:a16="http://schemas.microsoft.com/office/drawing/2014/main" id="{29C33EA9-EAA8-554B-9770-EC4BF96CD42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06519" y="3613790"/>
            <a:ext cx="3415735" cy="7286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First Name Name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9A2A5195-C3FC-3548-A159-FD845F8D8A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5739" y="1500371"/>
            <a:ext cx="3416443" cy="1945955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Quote</a:t>
            </a:r>
          </a:p>
        </p:txBody>
      </p:sp>
      <p:pic>
        <p:nvPicPr>
          <p:cNvPr id="15" name="Afbeelding 5">
            <a:extLst>
              <a:ext uri="{FF2B5EF4-FFF2-40B4-BE49-F238E27FC236}">
                <a16:creationId xmlns:a16="http://schemas.microsoft.com/office/drawing/2014/main" id="{AE248FE0-DB8A-48A1-80B6-E68A812334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400" y="6466361"/>
            <a:ext cx="1111770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74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image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1B9851-093E-A241-B582-F0998CFFFE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041CBA9C-BD5E-424C-93BC-60164869E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4313" y="620713"/>
            <a:ext cx="5003800" cy="1385085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32">
            <a:extLst>
              <a:ext uri="{FF2B5EF4-FFF2-40B4-BE49-F238E27FC236}">
                <a16:creationId xmlns:a16="http://schemas.microsoft.com/office/drawing/2014/main" id="{971C9B50-FEE3-1047-A14B-9C8C2F5D606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9" y="620713"/>
            <a:ext cx="5145732" cy="5616575"/>
          </a:xfrm>
          <a:custGeom>
            <a:avLst/>
            <a:gdLst>
              <a:gd name="connsiteX0" fmla="*/ 0 w 5145732"/>
              <a:gd name="connsiteY0" fmla="*/ 0 h 5616575"/>
              <a:gd name="connsiteX1" fmla="*/ 5145732 w 5145732"/>
              <a:gd name="connsiteY1" fmla="*/ 0 h 5616575"/>
              <a:gd name="connsiteX2" fmla="*/ 5145732 w 5145732"/>
              <a:gd name="connsiteY2" fmla="*/ 5616575 h 5616575"/>
              <a:gd name="connsiteX3" fmla="*/ 253304 w 5145732"/>
              <a:gd name="connsiteY3" fmla="*/ 5616575 h 5616575"/>
              <a:gd name="connsiteX4" fmla="*/ 202263 w 5145732"/>
              <a:gd name="connsiteY4" fmla="*/ 5611430 h 5616575"/>
              <a:gd name="connsiteX5" fmla="*/ 0 w 5145732"/>
              <a:gd name="connsiteY5" fmla="*/ 5363262 h 561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45732" h="5616575">
                <a:moveTo>
                  <a:pt x="0" y="0"/>
                </a:moveTo>
                <a:lnTo>
                  <a:pt x="5145732" y="0"/>
                </a:lnTo>
                <a:lnTo>
                  <a:pt x="5145732" y="5616575"/>
                </a:lnTo>
                <a:lnTo>
                  <a:pt x="253304" y="5616575"/>
                </a:lnTo>
                <a:lnTo>
                  <a:pt x="202263" y="5611430"/>
                </a:lnTo>
                <a:cubicBezTo>
                  <a:pt x="86832" y="5587809"/>
                  <a:pt x="0" y="5485676"/>
                  <a:pt x="0" y="5363262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00C433-47C4-4D3D-A245-AA41DF75B6E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564313" y="2271713"/>
            <a:ext cx="5004000" cy="3965575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US" noProof="0"/>
              <a:t>Object</a:t>
            </a:r>
          </a:p>
        </p:txBody>
      </p:sp>
    </p:spTree>
    <p:extLst>
      <p:ext uri="{BB962C8B-B14F-4D97-AF65-F5344CB8AC3E}">
        <p14:creationId xmlns:p14="http://schemas.microsoft.com/office/powerpoint/2010/main" val="179148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image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5">
            <a:extLst>
              <a:ext uri="{FF2B5EF4-FFF2-40B4-BE49-F238E27FC236}">
                <a16:creationId xmlns:a16="http://schemas.microsoft.com/office/drawing/2014/main" id="{B12DC5D2-C15B-384E-ACE3-F0E40CA5B41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19850" y="3790950"/>
            <a:ext cx="4679950" cy="7286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First Name Surname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8C578B-3D4D-A146-A851-282B51A240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550988"/>
            <a:ext cx="5148263" cy="2009775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40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FontTx/>
              <a:buNone/>
              <a:defRPr b="1" i="0">
                <a:latin typeface="ITC Officina Sans Std Book" panose="020B0506040203020204" pitchFamily="34" charset="77"/>
              </a:defRPr>
            </a:lvl2pPr>
            <a:lvl3pPr>
              <a:buFontTx/>
              <a:buNone/>
              <a:defRPr b="1" i="0">
                <a:latin typeface="ITC Officina Sans Std Book" panose="020B0506040203020204" pitchFamily="34" charset="77"/>
              </a:defRPr>
            </a:lvl3pPr>
            <a:lvl4pPr>
              <a:buFontTx/>
              <a:buNone/>
              <a:defRPr b="1" i="0">
                <a:latin typeface="ITC Officina Sans Std Book" panose="020B0506040203020204" pitchFamily="34" charset="77"/>
              </a:defRPr>
            </a:lvl4pPr>
            <a:lvl5pPr>
              <a:buFontTx/>
              <a:buNone/>
              <a:defRPr b="1" i="0">
                <a:latin typeface="ITC Officina Sans Std Book" panose="020B0506040203020204" pitchFamily="34" charset="77"/>
              </a:defRPr>
            </a:lvl5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8" name="Picture Placeholder 32">
            <a:extLst>
              <a:ext uri="{FF2B5EF4-FFF2-40B4-BE49-F238E27FC236}">
                <a16:creationId xmlns:a16="http://schemas.microsoft.com/office/drawing/2014/main" id="{EC1F9A97-4534-9843-B646-D059D7C6C13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9" y="620713"/>
            <a:ext cx="5145732" cy="5616575"/>
          </a:xfrm>
          <a:custGeom>
            <a:avLst/>
            <a:gdLst>
              <a:gd name="connsiteX0" fmla="*/ 0 w 5145732"/>
              <a:gd name="connsiteY0" fmla="*/ 0 h 5616575"/>
              <a:gd name="connsiteX1" fmla="*/ 5145732 w 5145732"/>
              <a:gd name="connsiteY1" fmla="*/ 0 h 5616575"/>
              <a:gd name="connsiteX2" fmla="*/ 5145732 w 5145732"/>
              <a:gd name="connsiteY2" fmla="*/ 5616575 h 5616575"/>
              <a:gd name="connsiteX3" fmla="*/ 253304 w 5145732"/>
              <a:gd name="connsiteY3" fmla="*/ 5616575 h 5616575"/>
              <a:gd name="connsiteX4" fmla="*/ 202263 w 5145732"/>
              <a:gd name="connsiteY4" fmla="*/ 5611430 h 5616575"/>
              <a:gd name="connsiteX5" fmla="*/ 0 w 5145732"/>
              <a:gd name="connsiteY5" fmla="*/ 5363262 h 561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45732" h="5616575">
                <a:moveTo>
                  <a:pt x="0" y="0"/>
                </a:moveTo>
                <a:lnTo>
                  <a:pt x="5145732" y="0"/>
                </a:lnTo>
                <a:lnTo>
                  <a:pt x="5145732" y="5616575"/>
                </a:lnTo>
                <a:lnTo>
                  <a:pt x="253304" y="5616575"/>
                </a:lnTo>
                <a:lnTo>
                  <a:pt x="202263" y="5611430"/>
                </a:lnTo>
                <a:cubicBezTo>
                  <a:pt x="86832" y="5587809"/>
                  <a:pt x="0" y="5485676"/>
                  <a:pt x="0" y="5363262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5BB1C7-FC5A-B946-BB68-C1CE13FA7270}"/>
              </a:ext>
            </a:extLst>
          </p:cNvPr>
          <p:cNvSpPr txBox="1"/>
          <p:nvPr userDrawn="1"/>
        </p:nvSpPr>
        <p:spPr>
          <a:xfrm>
            <a:off x="7758545" y="193963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algn="l"/>
            <a:endParaRPr lang="en-US" sz="1600" b="0" i="0" noProof="0">
              <a:latin typeface="ITC Officina Sans Std Book" panose="020B0506040203020204" pitchFamily="34" charset="77"/>
            </a:endParaRP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7E144AFC-D904-4FB6-B919-055F696512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pic>
        <p:nvPicPr>
          <p:cNvPr id="21" name="Afbeelding 10">
            <a:extLst>
              <a:ext uri="{FF2B5EF4-FFF2-40B4-BE49-F238E27FC236}">
                <a16:creationId xmlns:a16="http://schemas.microsoft.com/office/drawing/2014/main" id="{E1943118-6965-43EC-8711-01AF426D50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9850" y="620713"/>
            <a:ext cx="457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4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smallimage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C6F1C0-FB41-374F-96D7-91F7C4144D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4" name="Titel 4">
            <a:extLst>
              <a:ext uri="{FF2B5EF4-FFF2-40B4-BE49-F238E27FC236}">
                <a16:creationId xmlns:a16="http://schemas.microsoft.com/office/drawing/2014/main" id="{9356378E-A322-0148-887E-E179D9487B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825" y="620713"/>
            <a:ext cx="7380287" cy="1524317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Tijdelijke aanduiding voor inhoud 19">
            <a:extLst>
              <a:ext uri="{FF2B5EF4-FFF2-40B4-BE49-F238E27FC236}">
                <a16:creationId xmlns:a16="http://schemas.microsoft.com/office/drawing/2014/main" id="{FF5D94AB-D4EB-5448-86E3-3EB6A7057B5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187825" y="2386148"/>
            <a:ext cx="7380287" cy="3851139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Object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6A3A24F-2120-4AFD-BACB-61D96D62CDEE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8" y="620713"/>
            <a:ext cx="3338512" cy="5616575"/>
          </a:xfrm>
          <a:custGeom>
            <a:avLst/>
            <a:gdLst>
              <a:gd name="connsiteX0" fmla="*/ 0 w 3338512"/>
              <a:gd name="connsiteY0" fmla="*/ 0 h 5616575"/>
              <a:gd name="connsiteX1" fmla="*/ 1897639 w 3338512"/>
              <a:gd name="connsiteY1" fmla="*/ 0 h 5616575"/>
              <a:gd name="connsiteX2" fmla="*/ 2245442 w 3338512"/>
              <a:gd name="connsiteY2" fmla="*/ 0 h 5616575"/>
              <a:gd name="connsiteX3" fmla="*/ 3338512 w 3338512"/>
              <a:gd name="connsiteY3" fmla="*/ 0 h 5616575"/>
              <a:gd name="connsiteX4" fmla="*/ 3338512 w 3338512"/>
              <a:gd name="connsiteY4" fmla="*/ 5616000 h 5616575"/>
              <a:gd name="connsiteX5" fmla="*/ 2245442 w 3338512"/>
              <a:gd name="connsiteY5" fmla="*/ 5616000 h 5616575"/>
              <a:gd name="connsiteX6" fmla="*/ 2245442 w 3338512"/>
              <a:gd name="connsiteY6" fmla="*/ 5616575 h 5616575"/>
              <a:gd name="connsiteX7" fmla="*/ 219036 w 3338512"/>
              <a:gd name="connsiteY7" fmla="*/ 5616575 h 5616575"/>
              <a:gd name="connsiteX8" fmla="*/ 174900 w 3338512"/>
              <a:gd name="connsiteY8" fmla="*/ 5611430 h 5616575"/>
              <a:gd name="connsiteX9" fmla="*/ 0 w 3338512"/>
              <a:gd name="connsiteY9" fmla="*/ 5363262 h 561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38512" h="5616575">
                <a:moveTo>
                  <a:pt x="0" y="0"/>
                </a:moveTo>
                <a:lnTo>
                  <a:pt x="1897639" y="0"/>
                </a:lnTo>
                <a:lnTo>
                  <a:pt x="2245442" y="0"/>
                </a:lnTo>
                <a:lnTo>
                  <a:pt x="3338512" y="0"/>
                </a:lnTo>
                <a:lnTo>
                  <a:pt x="3338512" y="5616000"/>
                </a:lnTo>
                <a:lnTo>
                  <a:pt x="2245442" y="5616000"/>
                </a:lnTo>
                <a:lnTo>
                  <a:pt x="2245442" y="5616575"/>
                </a:lnTo>
                <a:lnTo>
                  <a:pt x="219036" y="5616575"/>
                </a:lnTo>
                <a:lnTo>
                  <a:pt x="174900" y="5611430"/>
                </a:lnTo>
                <a:cubicBezTo>
                  <a:pt x="75085" y="5587809"/>
                  <a:pt x="0" y="5485676"/>
                  <a:pt x="0" y="5363262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1467339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wideimage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B888CD-A307-4440-9DD3-B7D11E6E03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4" name="Titel 4">
            <a:extLst>
              <a:ext uri="{FF2B5EF4-FFF2-40B4-BE49-F238E27FC236}">
                <a16:creationId xmlns:a16="http://schemas.microsoft.com/office/drawing/2014/main" id="{83767035-9902-FC49-AC72-35DC514AC3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3981389"/>
            <a:ext cx="10934529" cy="665480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Tijdelijke aanduiding voor inhoud 19">
            <a:extLst>
              <a:ext uri="{FF2B5EF4-FFF2-40B4-BE49-F238E27FC236}">
                <a16:creationId xmlns:a16="http://schemas.microsoft.com/office/drawing/2014/main" id="{A4040A68-34E6-9A48-9414-CDB50C7EDBA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23888" y="4857371"/>
            <a:ext cx="10934529" cy="1379915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Object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9E92B83-A16B-FC4F-BC12-7624D8F237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8" y="620713"/>
            <a:ext cx="10934529" cy="3150175"/>
          </a:xfrm>
          <a:custGeom>
            <a:avLst/>
            <a:gdLst>
              <a:gd name="connsiteX0" fmla="*/ 0 w 10934529"/>
              <a:gd name="connsiteY0" fmla="*/ 0 h 3150175"/>
              <a:gd name="connsiteX1" fmla="*/ 10934529 w 10934529"/>
              <a:gd name="connsiteY1" fmla="*/ 0 h 3150175"/>
              <a:gd name="connsiteX2" fmla="*/ 10934529 w 10934529"/>
              <a:gd name="connsiteY2" fmla="*/ 3150175 h 3150175"/>
              <a:gd name="connsiteX3" fmla="*/ 253304 w 10934529"/>
              <a:gd name="connsiteY3" fmla="*/ 3150175 h 3150175"/>
              <a:gd name="connsiteX4" fmla="*/ 202263 w 10934529"/>
              <a:gd name="connsiteY4" fmla="*/ 3145030 h 3150175"/>
              <a:gd name="connsiteX5" fmla="*/ 0 w 10934529"/>
              <a:gd name="connsiteY5" fmla="*/ 2896862 h 315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34529" h="3150175">
                <a:moveTo>
                  <a:pt x="0" y="0"/>
                </a:moveTo>
                <a:lnTo>
                  <a:pt x="10934529" y="0"/>
                </a:lnTo>
                <a:lnTo>
                  <a:pt x="10934529" y="3150175"/>
                </a:lnTo>
                <a:lnTo>
                  <a:pt x="253304" y="3150175"/>
                </a:lnTo>
                <a:lnTo>
                  <a:pt x="202263" y="3145030"/>
                </a:lnTo>
                <a:cubicBezTo>
                  <a:pt x="86832" y="3121409"/>
                  <a:pt x="0" y="3019276"/>
                  <a:pt x="0" y="2896862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360649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3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DA42F-3FB6-ED4E-BB67-A10574D209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AA798DC2-15C2-744D-A0DA-FBAD9971D43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0411" y="3547641"/>
            <a:ext cx="3456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45C6B10F-3A7A-0A4C-A932-1D4E1382BFD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28097" y="3547641"/>
            <a:ext cx="3456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999ECC60-AB72-8647-A135-FB0CF980826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2724" y="3547641"/>
            <a:ext cx="3456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1" name="Picture Placeholder 18">
            <a:extLst>
              <a:ext uri="{FF2B5EF4-FFF2-40B4-BE49-F238E27FC236}">
                <a16:creationId xmlns:a16="http://schemas.microsoft.com/office/drawing/2014/main" id="{9EEB3BC6-5818-4244-A78C-1A7B9F04BE5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2722" y="643266"/>
            <a:ext cx="3456000" cy="2447925"/>
          </a:xfrm>
          <a:custGeom>
            <a:avLst/>
            <a:gdLst>
              <a:gd name="connsiteX0" fmla="*/ 0 w 3447151"/>
              <a:gd name="connsiteY0" fmla="*/ 0 h 2445472"/>
              <a:gd name="connsiteX1" fmla="*/ 3447151 w 3447151"/>
              <a:gd name="connsiteY1" fmla="*/ 0 h 2445472"/>
              <a:gd name="connsiteX2" fmla="*/ 3447151 w 3447151"/>
              <a:gd name="connsiteY2" fmla="*/ 2445472 h 2445472"/>
              <a:gd name="connsiteX3" fmla="*/ 253304 w 3447151"/>
              <a:gd name="connsiteY3" fmla="*/ 2445472 h 2445472"/>
              <a:gd name="connsiteX4" fmla="*/ 202263 w 3447151"/>
              <a:gd name="connsiteY4" fmla="*/ 2440327 h 2445472"/>
              <a:gd name="connsiteX5" fmla="*/ 0 w 3447151"/>
              <a:gd name="connsiteY5" fmla="*/ 2192159 h 244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7151" h="2445472">
                <a:moveTo>
                  <a:pt x="0" y="0"/>
                </a:moveTo>
                <a:lnTo>
                  <a:pt x="3447151" y="0"/>
                </a:lnTo>
                <a:lnTo>
                  <a:pt x="3447151" y="2445472"/>
                </a:lnTo>
                <a:lnTo>
                  <a:pt x="253304" y="2445472"/>
                </a:lnTo>
                <a:lnTo>
                  <a:pt x="202263" y="2440327"/>
                </a:lnTo>
                <a:cubicBezTo>
                  <a:pt x="86832" y="2416706"/>
                  <a:pt x="0" y="2314573"/>
                  <a:pt x="0" y="2192159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12" name="Picture Placeholder 20">
            <a:extLst>
              <a:ext uri="{FF2B5EF4-FFF2-40B4-BE49-F238E27FC236}">
                <a16:creationId xmlns:a16="http://schemas.microsoft.com/office/drawing/2014/main" id="{816787A9-2DFD-A54D-B3D1-B9387B7C893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80410" y="643266"/>
            <a:ext cx="3456000" cy="2447925"/>
          </a:xfrm>
          <a:custGeom>
            <a:avLst/>
            <a:gdLst>
              <a:gd name="connsiteX0" fmla="*/ 0 w 3447151"/>
              <a:gd name="connsiteY0" fmla="*/ 0 h 2445472"/>
              <a:gd name="connsiteX1" fmla="*/ 3447151 w 3447151"/>
              <a:gd name="connsiteY1" fmla="*/ 0 h 2445472"/>
              <a:gd name="connsiteX2" fmla="*/ 3447151 w 3447151"/>
              <a:gd name="connsiteY2" fmla="*/ 2445472 h 2445472"/>
              <a:gd name="connsiteX3" fmla="*/ 253304 w 3447151"/>
              <a:gd name="connsiteY3" fmla="*/ 2445472 h 2445472"/>
              <a:gd name="connsiteX4" fmla="*/ 202263 w 3447151"/>
              <a:gd name="connsiteY4" fmla="*/ 2440327 h 2445472"/>
              <a:gd name="connsiteX5" fmla="*/ 0 w 3447151"/>
              <a:gd name="connsiteY5" fmla="*/ 2192159 h 244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7151" h="2445472">
                <a:moveTo>
                  <a:pt x="0" y="0"/>
                </a:moveTo>
                <a:lnTo>
                  <a:pt x="3447151" y="0"/>
                </a:lnTo>
                <a:lnTo>
                  <a:pt x="3447151" y="2445472"/>
                </a:lnTo>
                <a:lnTo>
                  <a:pt x="253304" y="2445472"/>
                </a:lnTo>
                <a:lnTo>
                  <a:pt x="202263" y="2440327"/>
                </a:lnTo>
                <a:cubicBezTo>
                  <a:pt x="86832" y="2416706"/>
                  <a:pt x="0" y="2314573"/>
                  <a:pt x="0" y="2192159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2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B04326B7-E91B-9740-A418-C88B2E74C60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097" y="643266"/>
            <a:ext cx="3456000" cy="2447925"/>
          </a:xfrm>
          <a:custGeom>
            <a:avLst/>
            <a:gdLst>
              <a:gd name="connsiteX0" fmla="*/ 0 w 3447151"/>
              <a:gd name="connsiteY0" fmla="*/ 0 h 2445472"/>
              <a:gd name="connsiteX1" fmla="*/ 3447151 w 3447151"/>
              <a:gd name="connsiteY1" fmla="*/ 0 h 2445472"/>
              <a:gd name="connsiteX2" fmla="*/ 3447151 w 3447151"/>
              <a:gd name="connsiteY2" fmla="*/ 2445472 h 2445472"/>
              <a:gd name="connsiteX3" fmla="*/ 253304 w 3447151"/>
              <a:gd name="connsiteY3" fmla="*/ 2445472 h 2445472"/>
              <a:gd name="connsiteX4" fmla="*/ 202263 w 3447151"/>
              <a:gd name="connsiteY4" fmla="*/ 2440327 h 2445472"/>
              <a:gd name="connsiteX5" fmla="*/ 0 w 3447151"/>
              <a:gd name="connsiteY5" fmla="*/ 2192159 h 244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7151" h="2445472">
                <a:moveTo>
                  <a:pt x="0" y="0"/>
                </a:moveTo>
                <a:lnTo>
                  <a:pt x="3447151" y="0"/>
                </a:lnTo>
                <a:lnTo>
                  <a:pt x="3447151" y="2445472"/>
                </a:lnTo>
                <a:lnTo>
                  <a:pt x="253304" y="2445472"/>
                </a:lnTo>
                <a:lnTo>
                  <a:pt x="202263" y="2440327"/>
                </a:lnTo>
                <a:cubicBezTo>
                  <a:pt x="86832" y="2416706"/>
                  <a:pt x="0" y="2314573"/>
                  <a:pt x="0" y="2192159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D414A82-8300-43F5-8449-10B8D34A3010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32723" y="4181794"/>
            <a:ext cx="3456000" cy="205304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55D1222-512A-4020-AE86-8C428804EA1D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380410" y="4181794"/>
            <a:ext cx="3456000" cy="205304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A007419B-9354-4CE8-81AF-E975BC83ACBC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128097" y="4181794"/>
            <a:ext cx="3456000" cy="205304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22180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3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6712-8A94-CB4B-8CE6-B7A18FB19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5" name="Tijdelijke aanduiding voor afbeelding 33">
            <a:extLst>
              <a:ext uri="{FF2B5EF4-FFF2-40B4-BE49-F238E27FC236}">
                <a16:creationId xmlns:a16="http://schemas.microsoft.com/office/drawing/2014/main" id="{9BF78AC3-F061-4145-A432-3FB7391D0F0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14198" y="1378339"/>
            <a:ext cx="1674000" cy="1672263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16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6" name="Tijdelijke aanduiding voor afbeelding 33">
            <a:extLst>
              <a:ext uri="{FF2B5EF4-FFF2-40B4-BE49-F238E27FC236}">
                <a16:creationId xmlns:a16="http://schemas.microsoft.com/office/drawing/2014/main" id="{AAA97E2B-5188-B740-8501-2BF96B4796A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260054" y="1378339"/>
            <a:ext cx="1674000" cy="1672263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16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7" name="Tijdelijke aanduiding voor afbeelding 33">
            <a:extLst>
              <a:ext uri="{FF2B5EF4-FFF2-40B4-BE49-F238E27FC236}">
                <a16:creationId xmlns:a16="http://schemas.microsoft.com/office/drawing/2014/main" id="{6410F448-44B9-E245-8CA2-3AC4F6FCD9F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005909" y="1378339"/>
            <a:ext cx="1674000" cy="1672263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16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C9026212-289C-F34A-A4D7-E30D294D41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10" y="3704273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1" name="Tijdelijke aanduiding voor tekst 3">
            <a:extLst>
              <a:ext uri="{FF2B5EF4-FFF2-40B4-BE49-F238E27FC236}">
                <a16:creationId xmlns:a16="http://schemas.microsoft.com/office/drawing/2014/main" id="{642A680A-1625-824E-8281-465F0A135B3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36376" y="3704273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466E1215-57EE-734D-95D4-32CDFD6B77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83593" y="3704273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66692AD7-78D2-4CCE-AF2E-3E0B2562ECFE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0810" y="4248038"/>
            <a:ext cx="3438000" cy="1990800"/>
          </a:xfrm>
        </p:spPr>
        <p:txBody>
          <a:bodyPr>
            <a:normAutofit/>
          </a:bodyPr>
          <a:lstStyle>
            <a:lvl1pPr marL="182563" indent="-182563" algn="ctr">
              <a:defRPr sz="1600" b="0">
                <a:latin typeface="+mj-lt"/>
              </a:defRPr>
            </a:lvl1pPr>
            <a:lvl2pPr marL="360363" indent="-184150" algn="ctr">
              <a:defRPr sz="1400" b="0">
                <a:latin typeface="+mj-lt"/>
              </a:defRPr>
            </a:lvl2pPr>
            <a:lvl3pPr marL="536575" indent="-176213" algn="ctr">
              <a:defRPr sz="1200">
                <a:latin typeface="+mj-lt"/>
              </a:defRPr>
            </a:lvl3pPr>
            <a:lvl4pPr marL="719138" indent="-182563" algn="ctr">
              <a:defRPr sz="1100">
                <a:latin typeface="+mj-lt"/>
              </a:defRPr>
            </a:lvl4pPr>
            <a:lvl5pPr marL="895350" indent="-176213" algn="ctr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FC120415-A1CE-44F6-BDB2-ECE056C8A7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383593" y="4248038"/>
            <a:ext cx="3438000" cy="1990800"/>
          </a:xfrm>
        </p:spPr>
        <p:txBody>
          <a:bodyPr>
            <a:normAutofit/>
          </a:bodyPr>
          <a:lstStyle>
            <a:lvl1pPr marL="182563" indent="-182563" algn="ctr">
              <a:defRPr sz="1600" b="0">
                <a:latin typeface="+mj-lt"/>
              </a:defRPr>
            </a:lvl1pPr>
            <a:lvl2pPr marL="360363" indent="-184150" algn="ctr">
              <a:defRPr sz="1400" b="0">
                <a:latin typeface="+mj-lt"/>
              </a:defRPr>
            </a:lvl2pPr>
            <a:lvl3pPr marL="536575" indent="-176213" algn="ctr">
              <a:defRPr sz="1200">
                <a:latin typeface="+mj-lt"/>
              </a:defRPr>
            </a:lvl3pPr>
            <a:lvl4pPr marL="719138" indent="-182563" algn="ctr">
              <a:defRPr sz="1100">
                <a:latin typeface="+mj-lt"/>
              </a:defRPr>
            </a:lvl4pPr>
            <a:lvl5pPr marL="895350" indent="-176213" algn="ctr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E18EDD4A-93E4-41E6-A00B-6EF03C4ACB6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136376" y="4248038"/>
            <a:ext cx="3438000" cy="1990800"/>
          </a:xfrm>
        </p:spPr>
        <p:txBody>
          <a:bodyPr>
            <a:normAutofit/>
          </a:bodyPr>
          <a:lstStyle>
            <a:lvl1pPr marL="182563" indent="-182563" algn="ctr">
              <a:defRPr sz="1600" b="0">
                <a:latin typeface="+mj-lt"/>
              </a:defRPr>
            </a:lvl1pPr>
            <a:lvl2pPr marL="360363" indent="-184150" algn="ctr">
              <a:defRPr sz="1400" b="0">
                <a:latin typeface="+mj-lt"/>
              </a:defRPr>
            </a:lvl2pPr>
            <a:lvl3pPr marL="536575" indent="-176213" algn="ctr">
              <a:defRPr sz="1200">
                <a:latin typeface="+mj-lt"/>
              </a:defRPr>
            </a:lvl3pPr>
            <a:lvl4pPr marL="719138" indent="-182563" algn="ctr">
              <a:defRPr sz="1100">
                <a:latin typeface="+mj-lt"/>
              </a:defRPr>
            </a:lvl4pPr>
            <a:lvl5pPr marL="895350" indent="-176213" algn="ctr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79231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3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6712-8A94-CB4B-8CE6-B7A18FB19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C9026212-289C-F34A-A4D7-E30D294D41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10" y="1578459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Subtitle</a:t>
            </a:r>
          </a:p>
        </p:txBody>
      </p:sp>
      <p:sp>
        <p:nvSpPr>
          <p:cNvPr id="11" name="Tijdelijke aanduiding voor tekst 3">
            <a:extLst>
              <a:ext uri="{FF2B5EF4-FFF2-40B4-BE49-F238E27FC236}">
                <a16:creationId xmlns:a16="http://schemas.microsoft.com/office/drawing/2014/main" id="{642A680A-1625-824E-8281-465F0A135B3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36376" y="1578459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466E1215-57EE-734D-95D4-32CDFD6B77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83593" y="1578459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66692AD7-78D2-4CCE-AF2E-3E0B2562ECFE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0810" y="2122223"/>
            <a:ext cx="3438000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FC120415-A1CE-44F6-BDB2-ECE056C8A7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383593" y="2122223"/>
            <a:ext cx="3438000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E18EDD4A-93E4-41E6-A00B-6EF03C4ACB6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136376" y="2122223"/>
            <a:ext cx="3438000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88162A-5A9D-4BDD-AC29-D36DAB7865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620713"/>
            <a:ext cx="10944226" cy="791794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8899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2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6712-8A94-CB4B-8CE6-B7A18FB19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C9026212-289C-F34A-A4D7-E30D294D41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09" y="1578459"/>
            <a:ext cx="5307799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466E1215-57EE-734D-95D4-32CDFD6B77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3391" y="1578459"/>
            <a:ext cx="5307799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66692AD7-78D2-4CCE-AF2E-3E0B2562ECFE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0809" y="2122223"/>
            <a:ext cx="5307799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FC120415-A1CE-44F6-BDB2-ECE056C8A7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253391" y="2122223"/>
            <a:ext cx="5307799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88162A-5A9D-4BDD-AC29-D36DAB7865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620713"/>
            <a:ext cx="10944226" cy="791794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1797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1948A336-DFA9-6348-B512-B2BBC75D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620713"/>
            <a:ext cx="10944226" cy="791794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Tijdelijke aanduiding voor dianummer 3">
            <a:extLst>
              <a:ext uri="{FF2B5EF4-FFF2-40B4-BE49-F238E27FC236}">
                <a16:creationId xmlns:a16="http://schemas.microsoft.com/office/drawing/2014/main" id="{ACEE07E0-D229-2548-A4C6-019956C341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23493" y="6339173"/>
            <a:ext cx="26446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12212B-EACF-4AB5-8035-E9729BF53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1516380"/>
            <a:ext cx="10944225" cy="472090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FE0653-D1A4-CB01-DB29-23414CA5FC4B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126" y="6326995"/>
            <a:ext cx="1834914" cy="41616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15" r:id="rId1"/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6" r:id="rId8"/>
    <p:sldLayoutId id="2147484117" r:id="rId9"/>
    <p:sldLayoutId id="2147484111" r:id="rId10"/>
    <p:sldLayoutId id="2147484113" r:id="rId11"/>
    <p:sldLayoutId id="2147484112" r:id="rId12"/>
    <p:sldLayoutId id="2147484102" r:id="rId13"/>
  </p:sldLayoutIdLst>
  <p:hf hdr="0"/>
  <p:txStyles>
    <p:titleStyle>
      <a:lvl1pPr algn="l" defTabSz="1217054" rtl="0" eaLnBrk="1" fontAlgn="base" hangingPunct="1">
        <a:spcBef>
          <a:spcPct val="0"/>
        </a:spcBef>
        <a:spcAft>
          <a:spcPct val="0"/>
        </a:spcAft>
        <a:defRPr sz="3800" b="1" i="0" kern="1200">
          <a:solidFill>
            <a:schemeClr val="accent2"/>
          </a:solidFill>
          <a:latin typeface="Calibri" panose="020F0502020204030204" pitchFamily="34" charset="0"/>
          <a:ea typeface="Verdana" charset="0"/>
          <a:cs typeface="Calibri" panose="020F0502020204030204" pitchFamily="34" charset="0"/>
        </a:defRPr>
      </a:lvl1pPr>
      <a:lvl2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68288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§"/>
        <a:defRPr sz="2800" b="1" i="0" kern="1200">
          <a:solidFill>
            <a:schemeClr val="tx1"/>
          </a:solidFill>
          <a:latin typeface="+mn-lt"/>
          <a:ea typeface="Verdana" charset="0"/>
          <a:cs typeface="Calibri Light" panose="020F0302020204030204" pitchFamily="34" charset="0"/>
        </a:defRPr>
      </a:lvl1pPr>
      <a:lvl2pPr marL="628650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2pPr>
      <a:lvl3pPr marL="987425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3pPr>
      <a:lvl4pPr marL="1347788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4pPr>
      <a:lvl5pPr marL="1700213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5pPr>
      <a:lvl6pPr marL="2076450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575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nl-BE" sz="1800" kern="1200" dirty="0" err="1" smtClean="0">
          <a:solidFill>
            <a:schemeClr val="tx1"/>
          </a:solidFill>
          <a:latin typeface="+mn-lt"/>
          <a:ea typeface="+mn-ea"/>
          <a:cs typeface="+mn-cs"/>
        </a:defRPr>
      </a:lvl7pPr>
      <a:lvl8pPr marL="2795587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160712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3" userDrawn="1">
          <p15:clr>
            <a:srgbClr val="F26B43"/>
          </p15:clr>
        </p15:guide>
        <p15:guide id="2" pos="728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392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54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1" userDrawn="1">
          <p15:clr>
            <a:srgbClr val="F26B43"/>
          </p15:clr>
        </p15:guide>
        <p15:guide id="2" pos="393" userDrawn="1">
          <p15:clr>
            <a:srgbClr val="F26B43"/>
          </p15:clr>
        </p15:guide>
        <p15:guide id="3" pos="7287" userDrawn="1">
          <p15:clr>
            <a:srgbClr val="F26B43"/>
          </p15:clr>
        </p15:guide>
        <p15:guide id="4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WGLab/RepeatHMM" TargetMode="External"/><Relationship Id="rId3" Type="http://schemas.openxmlformats.org/officeDocument/2006/relationships/hyperlink" Target="https://github.com/gymrek-lab/longtr" TargetMode="External"/><Relationship Id="rId7" Type="http://schemas.openxmlformats.org/officeDocument/2006/relationships/hyperlink" Target="https://github.com/collaborativebioinformatics/STRdus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Illumina/ExpansionHunter" TargetMode="External"/><Relationship Id="rId5" Type="http://schemas.openxmlformats.org/officeDocument/2006/relationships/hyperlink" Target="https://github.com/PacificBiosciences/trgt" TargetMode="External"/><Relationship Id="rId4" Type="http://schemas.openxmlformats.org/officeDocument/2006/relationships/hyperlink" Target="https://github.com/bcgsc/stragl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C7654-B1F8-CB41-A11C-78EAAE0B4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4" y="1555032"/>
            <a:ext cx="10944225" cy="1918426"/>
          </a:xfrm>
        </p:spPr>
        <p:txBody>
          <a:bodyPr>
            <a:noAutofit/>
          </a:bodyPr>
          <a:lstStyle/>
          <a:p>
            <a:r>
              <a:rPr lang="en-US" sz="3600" noProof="0" dirty="0"/>
              <a:t>Short Tandem Repeats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9F27B-4FA1-1945-B3AE-2234EB3F59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3883" y="3763239"/>
            <a:ext cx="10944225" cy="1543070"/>
          </a:xfrm>
        </p:spPr>
        <p:txBody>
          <a:bodyPr/>
          <a:lstStyle/>
          <a:p>
            <a:r>
              <a:rPr lang="en-US" sz="2000" dirty="0"/>
              <a:t>Dale Annear</a:t>
            </a:r>
            <a:r>
              <a:rPr lang="en-US" sz="2000" baseline="30000" dirty="0"/>
              <a:t>1, </a:t>
            </a:r>
            <a:r>
              <a:rPr lang="en-US" sz="2000" dirty="0"/>
              <a:t>Geert Vandeweyer</a:t>
            </a:r>
            <a:r>
              <a:rPr lang="en-US" sz="2000" baseline="30000" dirty="0"/>
              <a:t>1,2, </a:t>
            </a:r>
            <a:r>
              <a:rPr lang="en-US" sz="2000" dirty="0"/>
              <a:t>Frank Kooy</a:t>
            </a:r>
            <a:r>
              <a:rPr lang="en-US" sz="2000" baseline="30000" dirty="0"/>
              <a:t>1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600" dirty="0"/>
              <a:t>Department of Medical Genetics, University of Antwerp</a:t>
            </a:r>
            <a:r>
              <a:rPr lang="en-US" sz="1600" baseline="30000" dirty="0"/>
              <a:t>1 </a:t>
            </a:r>
            <a:r>
              <a:rPr lang="en-US" sz="1600" dirty="0"/>
              <a:t>and University Hospital of Antwerp</a:t>
            </a:r>
            <a:r>
              <a:rPr lang="en-US" sz="1600" baseline="30000" dirty="0"/>
              <a:t>2</a:t>
            </a:r>
            <a:r>
              <a:rPr lang="en-US" sz="1600" dirty="0"/>
              <a:t>, Antwerp, Belgium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2380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Why long read?</a:t>
            </a:r>
            <a:endParaRPr lang="en-US" noProof="0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DD7650D-82FF-4A35-9EC9-7489F506A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3480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10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C5EA57-75E0-F5B2-376C-45E2675C29F8}"/>
              </a:ext>
            </a:extLst>
          </p:cNvPr>
          <p:cNvSpPr txBox="1"/>
          <p:nvPr/>
        </p:nvSpPr>
        <p:spPr>
          <a:xfrm>
            <a:off x="978166" y="1135142"/>
            <a:ext cx="6547010" cy="451458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Longer Reads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Structural Variation Detection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Phasing of Haplotypes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Epigenetic Modifications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Reduced Need for PCR Amplification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Improved Accuracy De Novo / Alignment Assembly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D98AC9-7F29-0361-4E9B-84FC7433F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2632" y="3023521"/>
            <a:ext cx="3377067" cy="33770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95F5009-C1D5-4239-2673-317BA6F7C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804" y="1208273"/>
            <a:ext cx="3377068" cy="178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0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PacBio HiFi </a:t>
            </a:r>
            <a:r>
              <a:rPr lang="en-US" dirty="0"/>
              <a:t>Sequencing</a:t>
            </a:r>
            <a:endParaRPr lang="en-US" noProof="0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11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2D1E7E-B45B-04A7-456F-55AD2A96AAFC}"/>
              </a:ext>
            </a:extLst>
          </p:cNvPr>
          <p:cNvSpPr txBox="1"/>
          <p:nvPr/>
        </p:nvSpPr>
        <p:spPr>
          <a:xfrm>
            <a:off x="556650" y="1032325"/>
            <a:ext cx="6547010" cy="24052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Long-read HiFi sequencing data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”Preferred”* method of STR analysis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In-house development of STR analysis platform</a:t>
            </a:r>
          </a:p>
          <a:p>
            <a:pPr marL="1066785" lvl="1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The Tandem Repeat Genotyping Tool (TRGT)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508475-A7F4-DB77-3FB9-C9D6B80BA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637" y="1106687"/>
            <a:ext cx="3744030" cy="49122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56CFA8-59F7-685E-6F2F-CAE956085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009" y="3538939"/>
            <a:ext cx="4855531" cy="277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ONT </a:t>
            </a:r>
            <a:r>
              <a:rPr lang="en-US" dirty="0"/>
              <a:t>Sequencing</a:t>
            </a:r>
            <a:endParaRPr lang="en-US" noProof="0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12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B3AB02-0709-1E3A-8DBA-D8EC634947F4}"/>
              </a:ext>
            </a:extLst>
          </p:cNvPr>
          <p:cNvSpPr txBox="1"/>
          <p:nvPr/>
        </p:nvSpPr>
        <p:spPr>
          <a:xfrm>
            <a:off x="556650" y="1032325"/>
            <a:ext cx="6547010" cy="24052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Developments in </a:t>
            </a:r>
            <a:r>
              <a:rPr lang="en-US" sz="2200" dirty="0" err="1">
                <a:latin typeface="+mn-lt"/>
                <a:ea typeface="Verdana" charset="0"/>
                <a:cs typeface="Calibri Light" panose="020F0302020204030204" pitchFamily="34" charset="0"/>
              </a:rPr>
              <a:t>basecalling</a:t>
            </a: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 and duplex sequencing has greatly increased performance in regard to STR sequencing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Adaptive sequencing</a:t>
            </a:r>
          </a:p>
          <a:p>
            <a:pPr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Affordable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6CED00-C594-00B6-5A49-BB22F9121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9911" y="2234930"/>
            <a:ext cx="7318201" cy="45921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FB1DDD-B75B-754D-DE1A-EBDFE79A0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9226" y="1135205"/>
            <a:ext cx="3377477" cy="17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40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Discovery of Repeat Diseases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13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2D1E7E-B45B-04A7-456F-55AD2A96AAFC}"/>
              </a:ext>
            </a:extLst>
          </p:cNvPr>
          <p:cNvSpPr txBox="1"/>
          <p:nvPr/>
        </p:nvSpPr>
        <p:spPr>
          <a:xfrm>
            <a:off x="652599" y="3772376"/>
            <a:ext cx="10752326" cy="22907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Repeat expansions in </a:t>
            </a:r>
            <a:r>
              <a:rPr lang="en-US" sz="2200" i="1" dirty="0">
                <a:latin typeface="+mn-lt"/>
                <a:ea typeface="Verdana" charset="0"/>
                <a:cs typeface="Calibri Light" panose="020F0302020204030204" pitchFamily="34" charset="0"/>
              </a:rPr>
              <a:t>RFC1</a:t>
            </a: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 causing CANVAS-spectrum disorder 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Homozygous repeat expansions of the AAGGG motif in the </a:t>
            </a:r>
            <a:r>
              <a:rPr lang="en-US" sz="2200" i="1" dirty="0">
                <a:latin typeface="+mn-lt"/>
                <a:ea typeface="Verdana" charset="0"/>
                <a:cs typeface="Calibri Light" panose="020F0302020204030204" pitchFamily="34" charset="0"/>
              </a:rPr>
              <a:t>RFC1</a:t>
            </a: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 in ataxia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Family with autosomal dominant ataxia, repeat expansion in DAB1, known causal gene for Spinocerebellar ataxia 37 (SCA37)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E62A30-4E1F-5405-C31D-B6A202A1A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125" y="930922"/>
            <a:ext cx="6611273" cy="2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4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STR Tools for Long Read Data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DD7650D-82FF-4A35-9EC9-7489F506A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3480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53747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14</a:t>
            </a:fld>
            <a:endParaRPr lang="nl-BE" dirty="0">
              <a:latin typeface="Calibri Light" panose="020F030202020403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43DAA38-7ACD-7C63-C0C4-2BCF71CA00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257978"/>
              </p:ext>
            </p:extLst>
          </p:nvPr>
        </p:nvGraphicFramePr>
        <p:xfrm>
          <a:off x="599182" y="1502590"/>
          <a:ext cx="10993635" cy="4148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3710">
                  <a:extLst>
                    <a:ext uri="{9D8B030D-6E8A-4147-A177-3AD203B41FA5}">
                      <a16:colId xmlns:a16="http://schemas.microsoft.com/office/drawing/2014/main" val="1991503220"/>
                    </a:ext>
                  </a:extLst>
                </a:gridCol>
                <a:gridCol w="1953744">
                  <a:extLst>
                    <a:ext uri="{9D8B030D-6E8A-4147-A177-3AD203B41FA5}">
                      <a16:colId xmlns:a16="http://schemas.microsoft.com/office/drawing/2014/main" val="1863431650"/>
                    </a:ext>
                  </a:extLst>
                </a:gridCol>
                <a:gridCol w="1953304">
                  <a:extLst>
                    <a:ext uri="{9D8B030D-6E8A-4147-A177-3AD203B41FA5}">
                      <a16:colId xmlns:a16="http://schemas.microsoft.com/office/drawing/2014/main" val="3499414853"/>
                    </a:ext>
                  </a:extLst>
                </a:gridCol>
                <a:gridCol w="2444150">
                  <a:extLst>
                    <a:ext uri="{9D8B030D-6E8A-4147-A177-3AD203B41FA5}">
                      <a16:colId xmlns:a16="http://schemas.microsoft.com/office/drawing/2014/main" val="2771388286"/>
                    </a:ext>
                  </a:extLst>
                </a:gridCol>
                <a:gridCol w="2198727">
                  <a:extLst>
                    <a:ext uri="{9D8B030D-6E8A-4147-A177-3AD203B41FA5}">
                      <a16:colId xmlns:a16="http://schemas.microsoft.com/office/drawing/2014/main" val="664691128"/>
                    </a:ext>
                  </a:extLst>
                </a:gridCol>
              </a:tblGrid>
              <a:tr h="5043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Tool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Author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Journal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GitHub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Platform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494718"/>
                  </a:ext>
                </a:extLst>
              </a:tr>
              <a:tr h="50432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+mn-lt"/>
                          <a:ea typeface="Verdana" charset="0"/>
                          <a:cs typeface="Calibri Light" panose="020F0302020204030204" pitchFamily="34" charset="0"/>
                        </a:rPr>
                        <a:t>LongTR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Jam </a:t>
                      </a:r>
                      <a:r>
                        <a:rPr lang="en-US" sz="1600" i="1" dirty="0"/>
                        <a:t>et al </a:t>
                      </a:r>
                      <a:r>
                        <a:rPr lang="en-US" sz="1600" dirty="0"/>
                        <a:t>2024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bioRxiv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github.com/gymrek-lab/longtr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PacBio / ONT</a:t>
                      </a:r>
                      <a:endParaRPr lang="en-B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1592845"/>
                  </a:ext>
                </a:extLst>
              </a:tr>
              <a:tr h="50432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+mn-lt"/>
                          <a:ea typeface="Verdana" charset="0"/>
                          <a:cs typeface="Calibri Light" panose="020F0302020204030204" pitchFamily="34" charset="0"/>
                        </a:rPr>
                        <a:t>Straglr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Chiu </a:t>
                      </a:r>
                      <a:r>
                        <a:rPr lang="en-US" sz="1600" i="1" dirty="0"/>
                        <a:t>et al </a:t>
                      </a:r>
                      <a:r>
                        <a:rPr lang="en-US" sz="1600" dirty="0"/>
                        <a:t>2021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Genome Biology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linkClick r:id="rId4"/>
                        </a:rPr>
                        <a:t>github.com/bcgsc/straglr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PacBio / ONT</a:t>
                      </a:r>
                      <a:endParaRPr lang="en-B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7098375"/>
                  </a:ext>
                </a:extLst>
              </a:tr>
              <a:tr h="50432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  <a:ea typeface="Verdana" charset="0"/>
                          <a:cs typeface="Calibri Light" panose="020F0302020204030204" pitchFamily="34" charset="0"/>
                        </a:rPr>
                        <a:t>TRGT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Dolzhenko </a:t>
                      </a:r>
                      <a:r>
                        <a:rPr lang="en-US" sz="1600" i="1" dirty="0"/>
                        <a:t>et al </a:t>
                      </a:r>
                      <a:r>
                        <a:rPr lang="en-US" sz="1600" dirty="0"/>
                        <a:t>2024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Nature Biotechnology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linkClick r:id="rId5"/>
                        </a:rPr>
                        <a:t>github.com/PacificBiosciences/trgt</a:t>
                      </a:r>
                      <a:r>
                        <a:rPr lang="en-US" sz="1600" dirty="0"/>
                        <a:t> 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PacBio</a:t>
                      </a:r>
                      <a:endParaRPr lang="en-B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8888855"/>
                  </a:ext>
                </a:extLst>
              </a:tr>
              <a:tr h="4188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+mn-lt"/>
                          <a:ea typeface="Verdana" charset="0"/>
                          <a:cs typeface="Calibri Light" panose="020F0302020204030204" pitchFamily="34" charset="0"/>
                        </a:rPr>
                        <a:t>ExpansionHunter</a:t>
                      </a:r>
                      <a:r>
                        <a:rPr lang="en-US" sz="1600" dirty="0">
                          <a:latin typeface="+mn-lt"/>
                          <a:ea typeface="Verdana" charset="0"/>
                          <a:cs typeface="Calibri Light" panose="020F0302020204030204" pitchFamily="34" charset="0"/>
                        </a:rPr>
                        <a:t>*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Dolzhenko </a:t>
                      </a:r>
                      <a:r>
                        <a:rPr lang="en-US" sz="1600" i="1" dirty="0"/>
                        <a:t>et al </a:t>
                      </a:r>
                      <a:r>
                        <a:rPr lang="en-US" sz="1600" dirty="0"/>
                        <a:t>2019 /</a:t>
                      </a:r>
                    </a:p>
                    <a:p>
                      <a:pPr algn="ctr"/>
                      <a:r>
                        <a:rPr lang="en-US" sz="1600" dirty="0" err="1"/>
                        <a:t>Oketch</a:t>
                      </a:r>
                      <a:r>
                        <a:rPr lang="en-US" sz="1600" dirty="0"/>
                        <a:t> </a:t>
                      </a:r>
                      <a:r>
                        <a:rPr lang="en-US" sz="1600" i="1" dirty="0"/>
                        <a:t>et al </a:t>
                      </a:r>
                      <a:r>
                        <a:rPr lang="en-US" sz="1600" dirty="0"/>
                        <a:t>2024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Bioinformatics / PLOS ONE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linkClick r:id="rId6"/>
                        </a:rPr>
                        <a:t>github.com/Illumina/ExpansionHunter</a:t>
                      </a:r>
                      <a:r>
                        <a:rPr lang="en-US" sz="1600" dirty="0"/>
                        <a:t> 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PacBio / ONT</a:t>
                      </a:r>
                      <a:endParaRPr lang="en-B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8812998"/>
                  </a:ext>
                </a:extLst>
              </a:tr>
              <a:tr h="4188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STRdust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 De </a:t>
                      </a:r>
                      <a:r>
                        <a:rPr lang="en-US" sz="1600" dirty="0" err="1"/>
                        <a:t>Coster</a:t>
                      </a:r>
                      <a:r>
                        <a:rPr lang="en-US" sz="1600" dirty="0"/>
                        <a:t> </a:t>
                      </a:r>
                      <a:r>
                        <a:rPr lang="en-US" sz="1600" i="1" dirty="0"/>
                        <a:t>et al </a:t>
                      </a:r>
                      <a:r>
                        <a:rPr lang="en-US" sz="1600" dirty="0"/>
                        <a:t>2024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Genome Research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linkClick r:id="rId7"/>
                        </a:rPr>
                        <a:t>github.com/collaborativebioinformatics/STRdust</a:t>
                      </a:r>
                      <a:r>
                        <a:rPr lang="en-US" sz="1600" dirty="0"/>
                        <a:t> 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PacBio / ONT</a:t>
                      </a:r>
                      <a:endParaRPr lang="en-B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6865128"/>
                  </a:ext>
                </a:extLst>
              </a:tr>
              <a:tr h="50432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+mn-lt"/>
                          <a:ea typeface="Verdana" charset="0"/>
                          <a:cs typeface="Calibri Light" panose="020F0302020204030204" pitchFamily="34" charset="0"/>
                        </a:rPr>
                        <a:t>RepeatHMM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Zhang et al 2017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Genome Medicine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linkClick r:id="rId8"/>
                        </a:rPr>
                        <a:t>github.com/WGLab/RepeatHMM</a:t>
                      </a:r>
                      <a:r>
                        <a:rPr lang="en-US" sz="1600" dirty="0"/>
                        <a:t> </a:t>
                      </a:r>
                      <a:endParaRPr lang="en-B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PacBio / ONT</a:t>
                      </a:r>
                      <a:endParaRPr lang="en-B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4767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9746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dna strand on a black background&#10;&#10;Description automatically generated">
            <a:extLst>
              <a:ext uri="{FF2B5EF4-FFF2-40B4-BE49-F238E27FC236}">
                <a16:creationId xmlns:a16="http://schemas.microsoft.com/office/drawing/2014/main" id="{58F54B56-EEFC-F4B6-1D8D-658B9F325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293769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Take Home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15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D7E5C3-447B-FEDC-2AFB-C97E451980FE}"/>
              </a:ext>
            </a:extLst>
          </p:cNvPr>
          <p:cNvSpPr txBox="1"/>
          <p:nvPr/>
        </p:nvSpPr>
        <p:spPr>
          <a:xfrm>
            <a:off x="2969610" y="1379332"/>
            <a:ext cx="7113392" cy="26061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ea typeface="Verdana" charset="0"/>
                <a:cs typeface="Calibri Light" panose="020F0302020204030204" pitchFamily="34" charset="0"/>
              </a:rPr>
              <a:t>Short Tandem Repeats are causative of many diseases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Long read sequencing opens options 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Pay attention, things are moving fast</a:t>
            </a:r>
          </a:p>
        </p:txBody>
      </p:sp>
    </p:spTree>
    <p:extLst>
      <p:ext uri="{BB962C8B-B14F-4D97-AF65-F5344CB8AC3E}">
        <p14:creationId xmlns:p14="http://schemas.microsoft.com/office/powerpoint/2010/main" val="302146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F9D0F9-BF67-74B0-0938-C84B818F6D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16</a:t>
            </a:fld>
            <a:endParaRPr lang="nl-BE">
              <a:latin typeface="Calibri Light" panose="020F0302020204030204" pitchFamily="34" charset="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8AB0DB3D-0625-91AF-AC95-465128D6059A}"/>
              </a:ext>
            </a:extLst>
          </p:cNvPr>
          <p:cNvSpPr txBox="1">
            <a:spLocks/>
          </p:cNvSpPr>
          <p:nvPr/>
        </p:nvSpPr>
        <p:spPr>
          <a:xfrm>
            <a:off x="8923493" y="6339173"/>
            <a:ext cx="26446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nl-BE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0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9pPr>
          </a:lstStyle>
          <a:p>
            <a:fld id="{E038E271-308C-2E46-A3EC-56326F9084CC}" type="slidenum">
              <a:rPr lang="nl-BE" smtClean="0"/>
              <a:pPr/>
              <a:t>16</a:t>
            </a:fld>
            <a:endParaRPr lang="nl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8D8C5A-4363-9C6F-6F37-E922F66AA0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694"/>
          <a:stretch/>
        </p:blipFill>
        <p:spPr>
          <a:xfrm>
            <a:off x="234394" y="1236972"/>
            <a:ext cx="5156756" cy="3453987"/>
          </a:xfrm>
          <a:prstGeom prst="rect">
            <a:avLst/>
          </a:prstGeom>
          <a:ln w="28575">
            <a:solidFill>
              <a:srgbClr val="77C7F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6121F4-9D7A-285F-4B25-39A789ACB48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918" y="71438"/>
            <a:ext cx="4930140" cy="11201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69D873-F306-BFF1-C006-7C0419C6383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397" y="5440808"/>
            <a:ext cx="5095875" cy="10919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0FC341-51CF-A426-FF8B-6FE3ACCFD747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4394" y="5097040"/>
            <a:ext cx="2768733" cy="6100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C14EAB-F9EA-F3A1-388F-9483206C68A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9869" y="5986795"/>
            <a:ext cx="3474220" cy="6904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6ED85C-80B4-8498-A9AE-914C73DFE5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3443" y="4937440"/>
            <a:ext cx="2376488" cy="912070"/>
          </a:xfrm>
          <a:prstGeom prst="rect">
            <a:avLst/>
          </a:prstGeom>
        </p:spPr>
      </p:pic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0F80699A-19EE-2008-1956-D38E619B0E65}"/>
              </a:ext>
            </a:extLst>
          </p:cNvPr>
          <p:cNvSpPr txBox="1">
            <a:spLocks/>
          </p:cNvSpPr>
          <p:nvPr/>
        </p:nvSpPr>
        <p:spPr>
          <a:xfrm>
            <a:off x="7629707" y="298949"/>
            <a:ext cx="3733800" cy="5330032"/>
          </a:xfrm>
          <a:prstGeom prst="rect">
            <a:avLst/>
          </a:prstGeom>
        </p:spPr>
        <p:txBody>
          <a:bodyPr>
            <a:normAutofit/>
          </a:bodyPr>
          <a:lstStyle>
            <a:lvl1pPr marL="268288" indent="-268288" algn="l" defTabSz="1217054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  <a:defRPr sz="2800" b="1" i="0" kern="1200">
                <a:solidFill>
                  <a:schemeClr val="tx1"/>
                </a:solidFill>
                <a:latin typeface="+mn-lt"/>
                <a:ea typeface="Verdana" charset="0"/>
                <a:cs typeface="Calibri Light" panose="020F0302020204030204" pitchFamily="34" charset="0"/>
              </a:defRPr>
            </a:lvl1pPr>
            <a:lvl2pPr marL="628650" indent="-268288" algn="l" defTabSz="1217054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Verdana" charset="0"/>
                <a:cs typeface="Calibri" panose="020F0502020204030204" pitchFamily="34" charset="0"/>
              </a:defRPr>
            </a:lvl2pPr>
            <a:lvl3pPr marL="987425" indent="-268288" algn="l" defTabSz="1217054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Verdana" charset="0"/>
                <a:cs typeface="Calibri" panose="020F0502020204030204" pitchFamily="34" charset="0"/>
              </a:defRPr>
            </a:lvl3pPr>
            <a:lvl4pPr marL="1347788" indent="-268288" algn="l" defTabSz="1217054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Verdana" charset="0"/>
                <a:cs typeface="Calibri" panose="020F0502020204030204" pitchFamily="34" charset="0"/>
              </a:defRPr>
            </a:lvl4pPr>
            <a:lvl5pPr marL="1700213" indent="-268288" algn="l" defTabSz="1217054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Verdana" charset="0"/>
                <a:cs typeface="Calibri" panose="020F0502020204030204" pitchFamily="34" charset="0"/>
              </a:defRPr>
            </a:lvl5pPr>
            <a:lvl6pPr marL="2076450" indent="-285750" algn="l" defTabSz="12191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41575" indent="-285750" algn="l" defTabSz="12191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nl-BE" sz="18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95587" indent="-285750" algn="l" defTabSz="12191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60712" indent="-285750" algn="l" defTabSz="12191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nl-BE" sz="2400" dirty="0"/>
              <a:t>Cognitive Genetics</a:t>
            </a:r>
          </a:p>
          <a:p>
            <a:pPr lvl="1"/>
            <a:r>
              <a:rPr lang="nl-BE" sz="2000" dirty="0"/>
              <a:t>Frank Kooy</a:t>
            </a:r>
          </a:p>
          <a:p>
            <a:pPr lvl="1"/>
            <a:r>
              <a:rPr lang="nl-BE" sz="2000" dirty="0"/>
              <a:t>Geert Vandeweyer</a:t>
            </a:r>
          </a:p>
          <a:p>
            <a:pPr lvl="1"/>
            <a:r>
              <a:rPr lang="nl-BE" sz="2000" dirty="0"/>
              <a:t>Anke van Dijck</a:t>
            </a:r>
          </a:p>
          <a:p>
            <a:pPr lvl="1"/>
            <a:r>
              <a:rPr lang="nl-BE" sz="2000" dirty="0"/>
              <a:t>Dale Annear</a:t>
            </a:r>
          </a:p>
          <a:p>
            <a:pPr lvl="1"/>
            <a:r>
              <a:rPr lang="nl-BE" sz="2000" dirty="0"/>
              <a:t>Ellen Elinck</a:t>
            </a:r>
          </a:p>
          <a:p>
            <a:pPr lvl="1"/>
            <a:r>
              <a:rPr lang="nl-BE" sz="2000" dirty="0"/>
              <a:t>Jolien Huyghebaert</a:t>
            </a:r>
          </a:p>
          <a:p>
            <a:pPr lvl="1"/>
            <a:r>
              <a:rPr lang="nl-BE" sz="2000" dirty="0"/>
              <a:t>Claudio D’Incal</a:t>
            </a:r>
          </a:p>
          <a:p>
            <a:pPr lvl="1"/>
            <a:r>
              <a:rPr lang="nl-BE" sz="2000" dirty="0"/>
              <a:t>Kirsten van Rossem</a:t>
            </a:r>
          </a:p>
          <a:p>
            <a:pPr lvl="1"/>
            <a:r>
              <a:rPr lang="nl-BE" sz="2000" dirty="0"/>
              <a:t>Mathijs van der Lei</a:t>
            </a:r>
          </a:p>
          <a:p>
            <a:pPr lvl="1"/>
            <a:r>
              <a:rPr lang="it-IT" sz="2000" dirty="0"/>
              <a:t>Luna Deconinck</a:t>
            </a:r>
          </a:p>
          <a:p>
            <a:pPr lvl="1"/>
            <a:r>
              <a:rPr lang="nl-BE" sz="2000" dirty="0"/>
              <a:t>Kevin de Man</a:t>
            </a:r>
          </a:p>
          <a:p>
            <a:pPr lvl="1"/>
            <a:r>
              <a:rPr lang="it-IT" sz="2000" dirty="0"/>
              <a:t>Lusine Harutyunyan</a:t>
            </a:r>
          </a:p>
          <a:p>
            <a:pPr marL="360362" lvl="1" indent="0">
              <a:buNone/>
            </a:pPr>
            <a:endParaRPr lang="nl-BE" sz="2000" dirty="0"/>
          </a:p>
        </p:txBody>
      </p:sp>
    </p:spTree>
    <p:extLst>
      <p:ext uri="{BB962C8B-B14F-4D97-AF65-F5344CB8AC3E}">
        <p14:creationId xmlns:p14="http://schemas.microsoft.com/office/powerpoint/2010/main" val="1091693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S</a:t>
            </a:r>
            <a:r>
              <a:rPr lang="en-US" dirty="0" err="1"/>
              <a:t>hort</a:t>
            </a:r>
            <a:r>
              <a:rPr lang="en-US" dirty="0"/>
              <a:t> Tandem Repeats (STRs)</a:t>
            </a:r>
            <a:endParaRPr lang="en-US" noProof="0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DD7650D-82FF-4A35-9EC9-7489F506A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3480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8C527F7F-6260-4353-8A58-F58BEDBD66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3480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2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584A5C-A849-5D1C-01DE-C613D174EE25}"/>
              </a:ext>
            </a:extLst>
          </p:cNvPr>
          <p:cNvSpPr txBox="1"/>
          <p:nvPr/>
        </p:nvSpPr>
        <p:spPr>
          <a:xfrm>
            <a:off x="556650" y="1199043"/>
            <a:ext cx="7113392" cy="445991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Short Tandem Repeat = STR = Repeat = Microsatellites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sz="2200" dirty="0">
                <a:latin typeface="+mn-lt"/>
                <a:ea typeface="Verdana" charset="0"/>
                <a:cs typeface="Calibri Light" panose="020F0302020204030204" pitchFamily="34" charset="0"/>
              </a:rPr>
              <a:t>STRs ~8 % of the human genome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2 – 6 nucleotides/bases in length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Repeat in a head-to-tail fashion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Often variable in total length</a:t>
            </a: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endParaRPr lang="en-US" sz="22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457200" indent="-457200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200" dirty="0">
                <a:latin typeface="+mn-lt"/>
                <a:ea typeface="Verdana" charset="0"/>
                <a:cs typeface="Calibri Light" panose="020F0302020204030204" pitchFamily="34" charset="0"/>
              </a:rPr>
              <a:t>When expanded can cause disease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0AA935-23FC-2477-5775-2AC38FC80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452" y="1928283"/>
            <a:ext cx="5629898" cy="415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09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STR diseases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DD7650D-82FF-4A35-9EC9-7489F506A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3480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3</a:t>
            </a:fld>
            <a:endParaRPr lang="nl-BE" dirty="0">
              <a:latin typeface="Calibri Light" panose="020F03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898B07-7A8E-4D5D-5154-2F555ECC3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8310" y="952082"/>
            <a:ext cx="3572566" cy="52491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0CCC5F0-1BA1-2CC9-823D-62560FAB68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912" y="1133763"/>
            <a:ext cx="6785391" cy="488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9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Limitations of Short Read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DD7650D-82FF-4A35-9EC9-7489F506A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3480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4</a:t>
            </a:fld>
            <a:endParaRPr lang="nl-BE" dirty="0">
              <a:latin typeface="Calibri Light" panose="020F0302020204030204" pitchFamily="34" charset="0"/>
            </a:endParaRPr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B1274DD-1951-B63B-5C2D-F77A174EBD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777"/>
          <a:stretch/>
        </p:blipFill>
        <p:spPr>
          <a:xfrm>
            <a:off x="2157870" y="923886"/>
            <a:ext cx="8680980" cy="1839685"/>
          </a:xfrm>
          <a:prstGeom prst="rect">
            <a:avLst/>
          </a:prstGeom>
        </p:spPr>
      </p:pic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7B1BE4F-E06B-0479-8130-9CE2133ACD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947"/>
          <a:stretch/>
        </p:blipFill>
        <p:spPr>
          <a:xfrm>
            <a:off x="2205886" y="5411337"/>
            <a:ext cx="8680980" cy="1110398"/>
          </a:xfrm>
          <a:prstGeom prst="rect">
            <a:avLst/>
          </a:prstGeo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E1B43EA-8D49-55DD-01B6-069BFA2176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901" b="26877"/>
          <a:stretch/>
        </p:blipFill>
        <p:spPr>
          <a:xfrm>
            <a:off x="2157870" y="3106093"/>
            <a:ext cx="8680980" cy="183968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F941D02-29D9-6383-E92C-DB947E1F5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30" y="794332"/>
            <a:ext cx="2246027" cy="22460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7A61F7-B8CB-90C5-212B-89FC2FE404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5739" y="906405"/>
            <a:ext cx="1799611" cy="184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95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5">
            <a:extLst>
              <a:ext uri="{FF2B5EF4-FFF2-40B4-BE49-F238E27FC236}">
                <a16:creationId xmlns:a16="http://schemas.microsoft.com/office/drawing/2014/main" id="{F529FCB9-501B-4DF7-B5AE-8198F54FCF9F}"/>
              </a:ext>
            </a:extLst>
          </p:cNvPr>
          <p:cNvSpPr txBox="1">
            <a:spLocks/>
          </p:cNvSpPr>
          <p:nvPr/>
        </p:nvSpPr>
        <p:spPr>
          <a:xfrm>
            <a:off x="99805" y="250956"/>
            <a:ext cx="11992390" cy="934757"/>
          </a:xfrm>
          <a:prstGeom prst="rect">
            <a:avLst/>
          </a:prstGeom>
        </p:spPr>
        <p:txBody>
          <a:bodyPr>
            <a:noAutofit/>
          </a:bodyPr>
          <a:lstStyle>
            <a:lvl1pPr algn="l" defTabSz="1217054" rtl="0" eaLnBrk="1" fontAlgn="base" hangingPunct="1">
              <a:spcBef>
                <a:spcPct val="0"/>
              </a:spcBef>
              <a:spcAft>
                <a:spcPct val="0"/>
              </a:spcAft>
              <a:defRPr sz="3800" b="1" i="0" kern="120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  <a:lvl2pPr algn="l" defTabSz="1217054" rtl="0" eaLnBrk="1" fontAlgn="base" hangingPunct="1">
              <a:spcBef>
                <a:spcPct val="0"/>
              </a:spcBef>
              <a:spcAft>
                <a:spcPct val="0"/>
              </a:spcAft>
              <a:defRPr sz="2667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algn="l" defTabSz="1217054" rtl="0" eaLnBrk="1" fontAlgn="base" hangingPunct="1">
              <a:spcBef>
                <a:spcPct val="0"/>
              </a:spcBef>
              <a:spcAft>
                <a:spcPct val="0"/>
              </a:spcAft>
              <a:defRPr sz="2667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algn="l" defTabSz="1217054" rtl="0" eaLnBrk="1" fontAlgn="base" hangingPunct="1">
              <a:spcBef>
                <a:spcPct val="0"/>
              </a:spcBef>
              <a:spcAft>
                <a:spcPct val="0"/>
              </a:spcAft>
              <a:defRPr sz="2667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algn="l" defTabSz="1217054" rtl="0" eaLnBrk="1" fontAlgn="base" hangingPunct="1">
              <a:spcBef>
                <a:spcPct val="0"/>
              </a:spcBef>
              <a:spcAft>
                <a:spcPct val="0"/>
              </a:spcAft>
              <a:defRPr sz="2667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dirty="0"/>
              <a:t>The Genomic Landscape CGG Repeats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7034DC-6E87-450A-B5F3-3222421D2B2B}"/>
              </a:ext>
            </a:extLst>
          </p:cNvPr>
          <p:cNvSpPr txBox="1"/>
          <p:nvPr/>
        </p:nvSpPr>
        <p:spPr>
          <a:xfrm>
            <a:off x="3314410" y="1711095"/>
            <a:ext cx="5473148" cy="4628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68288" indent="-268288" algn="ctr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sz="2400" dirty="0">
                <a:latin typeface="+mn-lt"/>
                <a:ea typeface="Verdana" charset="0"/>
                <a:cs typeface="Calibri Light" panose="020F0302020204030204" pitchFamily="34" charset="0"/>
              </a:rPr>
              <a:t>~ 6000 CGG-STR loci</a:t>
            </a:r>
          </a:p>
          <a:p>
            <a:pPr algn="ctr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</a:pPr>
            <a:endParaRPr lang="en-GB" sz="24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268288" indent="-268288" algn="ctr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sz="2400" dirty="0">
                <a:latin typeface="+mn-lt"/>
                <a:ea typeface="Verdana" charset="0"/>
                <a:cs typeface="Calibri Light" panose="020F0302020204030204" pitchFamily="34" charset="0"/>
              </a:rPr>
              <a:t>Genomically ubiquitous, gene-enriched</a:t>
            </a:r>
          </a:p>
          <a:p>
            <a:pPr algn="ctr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</a:pPr>
            <a:endParaRPr lang="en-GB" sz="24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268288" indent="-268288" algn="ctr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sz="2400" dirty="0">
                <a:latin typeface="+mn-lt"/>
                <a:ea typeface="Verdana" charset="0"/>
                <a:cs typeface="Calibri Light" panose="020F0302020204030204" pitchFamily="34" charset="0"/>
              </a:rPr>
              <a:t>Enrichment of CGG-STRs in genes linked to neurological function</a:t>
            </a:r>
          </a:p>
          <a:p>
            <a:pPr algn="ctr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</a:pPr>
            <a:endParaRPr lang="en-GB" sz="2400" dirty="0">
              <a:latin typeface="+mn-lt"/>
              <a:ea typeface="Verdana" charset="0"/>
              <a:cs typeface="Calibri Light" panose="020F0302020204030204" pitchFamily="34" charset="0"/>
            </a:endParaRPr>
          </a:p>
          <a:p>
            <a:pPr marL="268288" indent="-268288" algn="ctr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GB" sz="2400" dirty="0">
                <a:latin typeface="+mn-lt"/>
                <a:ea typeface="Verdana" charset="0"/>
                <a:cs typeface="Calibri Light" panose="020F0302020204030204" pitchFamily="34" charset="0"/>
              </a:rPr>
              <a:t>100s mirror the disease-associated repeats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2D651FFC-FD54-F06F-173C-4D138378EC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5</a:t>
            </a:fld>
            <a:endParaRPr lang="nl-BE" dirty="0">
              <a:latin typeface="Calibri Light" panose="020F03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36A886-FAFC-5364-3F75-D0BAB81CC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8510" y="1867158"/>
            <a:ext cx="3123685" cy="31236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949890-1BE8-68A1-C397-FC643C15A6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05" y="1867157"/>
            <a:ext cx="3123686" cy="312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12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69FFEB15-D2C8-F55B-88CE-33EE195536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6</a:t>
            </a:fld>
            <a:endParaRPr lang="nl-BE" dirty="0">
              <a:latin typeface="Calibri Light" panose="020F03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0BAB77-3772-7B13-20A9-81B8F105E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892" y="0"/>
            <a:ext cx="68836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143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86333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CGG Repeat detections</a:t>
            </a:r>
            <a:r>
              <a:rPr lang="en-US" dirty="0"/>
              <a:t> by gene</a:t>
            </a:r>
            <a:endParaRPr lang="en-US" noProof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AC34FC-07BE-A3FF-D3D7-496C8D3C8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956" y="1136777"/>
            <a:ext cx="9355764" cy="48172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46EE5D-DACD-5640-6A15-9700D77E41C2}"/>
              </a:ext>
            </a:extLst>
          </p:cNvPr>
          <p:cNvSpPr txBox="1"/>
          <p:nvPr/>
        </p:nvSpPr>
        <p:spPr>
          <a:xfrm>
            <a:off x="2300698" y="764852"/>
            <a:ext cx="6380921" cy="4033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indent="-457200" algn="ctr" defTabSz="1217054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sz="2000" dirty="0">
                <a:latin typeface="+mn-lt"/>
                <a:ea typeface="Verdana" charset="0"/>
                <a:cs typeface="Calibri Light" panose="020F0302020204030204" pitchFamily="34" charset="0"/>
              </a:rPr>
              <a:t>Large Expansion = &gt; 300 bp = &gt; 100 CGG Units</a:t>
            </a:r>
            <a:endParaRPr lang="en-US" sz="2000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CA112-96CC-23D1-D54E-A98534029D18}"/>
              </a:ext>
            </a:extLst>
          </p:cNvPr>
          <p:cNvSpPr txBox="1"/>
          <p:nvPr/>
        </p:nvSpPr>
        <p:spPr>
          <a:xfrm>
            <a:off x="956154" y="5926533"/>
            <a:ext cx="102796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 CGG repeat lengths observed in the genes that displayed large repeat expansions</a:t>
            </a:r>
            <a:endParaRPr lang="en-GB" sz="2000" dirty="0"/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60F2D30E-1406-0556-A8C4-C9637D8AB0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7</a:t>
            </a:fld>
            <a:endParaRPr lang="nl-BE" dirty="0">
              <a:latin typeface="Calibri Light" panose="020F03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DB61E5-B681-EB7C-942B-6B456AF7B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956" y="1560391"/>
            <a:ext cx="399294" cy="400111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D177015-553A-0F2E-FCBD-1FD3828B28F2}"/>
              </a:ext>
            </a:extLst>
          </p:cNvPr>
          <p:cNvSpPr/>
          <p:nvPr/>
        </p:nvSpPr>
        <p:spPr bwMode="auto">
          <a:xfrm>
            <a:off x="6423838" y="1557183"/>
            <a:ext cx="403319" cy="403319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0" tIns="180000" rIns="180000" bIns="180000" rtlCol="0" anchor="ctr"/>
          <a:lstStyle/>
          <a:p>
            <a:pPr marL="0" indent="0" algn="ctr">
              <a:spcAft>
                <a:spcPts val="450"/>
              </a:spcAft>
              <a:buFont typeface="Arial" charset="0"/>
              <a:buNone/>
            </a:pPr>
            <a:endParaRPr lang="en-GB" sz="1800" b="1" dirty="0" err="1">
              <a:solidFill>
                <a:schemeClr val="bg1"/>
              </a:solidFill>
              <a:latin typeface="+mn-lt"/>
              <a:ea typeface="Verdana Regular" charset="0"/>
              <a:cs typeface="Verdana Regular" charset="0"/>
              <a:sym typeface="Securitas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218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ORs CGG Repeat Expansions 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8</a:t>
            </a:fld>
            <a:endParaRPr lang="nl-BE" dirty="0">
              <a:latin typeface="Calibri Light" panose="020F03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A492B-D8E0-7FD4-77C5-145680E4FB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9"/>
          <a:stretch/>
        </p:blipFill>
        <p:spPr>
          <a:xfrm>
            <a:off x="556651" y="1455811"/>
            <a:ext cx="5749074" cy="3498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820C5E-1F13-AC77-56E8-2DFF08CD56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496" y="1090379"/>
            <a:ext cx="4857853" cy="467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50" y="139128"/>
            <a:ext cx="10944226" cy="791794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Repeat Variation (Short Read Vs Long Read)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DD7650D-82FF-4A35-9EC9-7489F506A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3480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8C527F7F-6260-4353-8A58-F58BEDBD66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3480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3290A61-8D9B-B077-D822-D24220D363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9</a:t>
            </a:fld>
            <a:endParaRPr lang="nl-BE" dirty="0">
              <a:latin typeface="Calibri Light" panose="020F03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C0E8F8-2E59-4578-90C9-89642FD2EA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806"/>
          <a:stretch/>
        </p:blipFill>
        <p:spPr>
          <a:xfrm>
            <a:off x="2376312" y="1397221"/>
            <a:ext cx="7439376" cy="41352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E8DEEE-8C4C-A987-7E2E-90986E918A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981"/>
          <a:stretch/>
        </p:blipFill>
        <p:spPr>
          <a:xfrm>
            <a:off x="2263366" y="5789986"/>
            <a:ext cx="7439376" cy="29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95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UAntwerpen-content">
  <a:themeElements>
    <a:clrScheme name="UA - FBD">
      <a:dk1>
        <a:srgbClr val="002E65"/>
      </a:dk1>
      <a:lt1>
        <a:srgbClr val="FFFFFF"/>
      </a:lt1>
      <a:dk2>
        <a:srgbClr val="002E65"/>
      </a:dk2>
      <a:lt2>
        <a:srgbClr val="BBCCCC"/>
      </a:lt2>
      <a:accent1>
        <a:srgbClr val="002E65"/>
      </a:accent1>
      <a:accent2>
        <a:srgbClr val="44B8F3"/>
      </a:accent2>
      <a:accent3>
        <a:srgbClr val="EA2C38"/>
      </a:accent3>
      <a:accent4>
        <a:srgbClr val="ADA500"/>
      </a:accent4>
      <a:accent5>
        <a:srgbClr val="AC242A"/>
      </a:accent5>
      <a:accent6>
        <a:srgbClr val="7575CB"/>
      </a:accent6>
      <a:hlink>
        <a:srgbClr val="006CA9"/>
      </a:hlink>
      <a:folHlink>
        <a:srgbClr val="B1009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  <a:extLst>
          <a:ext uri="{91240B29-F687-4f45-9708-019B960494DF}">
            <a14:hiddenLine xmlns:a14="http://schemas.microsoft.com/office/drawing/2010/main" xmlns="" xmlns:p="http://schemas.openxmlformats.org/presentationml/2006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lIns="180000" tIns="180000" rIns="180000" bIns="180000" rtlCol="0" anchor="ctr"/>
      <a:lstStyle>
        <a:defPPr marL="0" indent="0" algn="ctr">
          <a:spcAft>
            <a:spcPts val="450"/>
          </a:spcAft>
          <a:buFont typeface="Arial" charset="0"/>
          <a:buNone/>
          <a:defRPr sz="1800" b="1" dirty="0" err="1" smtClean="0">
            <a:solidFill>
              <a:schemeClr val="bg1"/>
            </a:solidFill>
            <a:latin typeface="+mn-lt"/>
            <a:ea typeface="Verdana Regular" charset="0"/>
            <a:cs typeface="Verdana Regular" charset="0"/>
            <a:sym typeface="Securitas Sans Light" charset="0"/>
          </a:defRPr>
        </a:defPPr>
      </a:lstStyle>
    </a:spDef>
    <a:lnDef>
      <a:spPr>
        <a:ln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indent="0" algn="l">
          <a:buFont typeface="Arial" panose="020B0604020202020204" pitchFamily="34" charset="0"/>
          <a:buNone/>
          <a:defRPr sz="2800" b="1" smtClean="0">
            <a:solidFill>
              <a:schemeClr val="tx1"/>
            </a:solidFill>
            <a:latin typeface="+mn-lt"/>
            <a:ea typeface="Verdana" panose="020B0604030504040204" pitchFamily="34" charset="0"/>
            <a:cs typeface="Verdana" panose="020B060403050404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dp_powerpoint" id="{FEF18948-FC9D-1340-AA00-430FBBA861E5}" vid="{591CA67A-998E-6049-B579-1B92244B0BFA}"/>
    </a:ext>
  </a:extLst>
</a:theme>
</file>

<file path=ppt/theme/theme2.xml><?xml version="1.0" encoding="utf-8"?>
<a:theme xmlns:a="http://schemas.openxmlformats.org/drawingml/2006/main" name="UAntwerpen_titleslides">
  <a:themeElements>
    <a:clrScheme name="UA - FBD">
      <a:dk1>
        <a:srgbClr val="002E65"/>
      </a:dk1>
      <a:lt1>
        <a:srgbClr val="FFFFFF"/>
      </a:lt1>
      <a:dk2>
        <a:srgbClr val="002E65"/>
      </a:dk2>
      <a:lt2>
        <a:srgbClr val="BBCCCC"/>
      </a:lt2>
      <a:accent1>
        <a:srgbClr val="002E65"/>
      </a:accent1>
      <a:accent2>
        <a:srgbClr val="44B8F3"/>
      </a:accent2>
      <a:accent3>
        <a:srgbClr val="EA2C38"/>
      </a:accent3>
      <a:accent4>
        <a:srgbClr val="ADA500"/>
      </a:accent4>
      <a:accent5>
        <a:srgbClr val="AC242A"/>
      </a:accent5>
      <a:accent6>
        <a:srgbClr val="7575CB"/>
      </a:accent6>
      <a:hlink>
        <a:srgbClr val="006CA9"/>
      </a:hlink>
      <a:folHlink>
        <a:srgbClr val="B1009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7C9875C091B247AB9617006510CC43" ma:contentTypeVersion="9" ma:contentTypeDescription="Een nieuw document maken." ma:contentTypeScope="" ma:versionID="6792b0d8b1b497ec7b6f2fc518ad6b71">
  <xsd:schema xmlns:xsd="http://www.w3.org/2001/XMLSchema" xmlns:xs="http://www.w3.org/2001/XMLSchema" xmlns:p="http://schemas.microsoft.com/office/2006/metadata/properties" xmlns:ns2="a09e4e9c-009f-4841-8876-57cddbde6e17" xmlns:ns3="e4e19ae9-58fe-4993-a35b-a8a84bb511ff" targetNamespace="http://schemas.microsoft.com/office/2006/metadata/properties" ma:root="true" ma:fieldsID="4e3ada4487ef8e46945618bd17b59294" ns2:_="" ns3:_="">
    <xsd:import namespace="a09e4e9c-009f-4841-8876-57cddbde6e17"/>
    <xsd:import namespace="e4e19ae9-58fe-4993-a35b-a8a84bb511f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9e4e9c-009f-4841-8876-57cddbde6e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19ae9-58fe-4993-a35b-a8a84bb511f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A93269-0A2D-4449-AFE7-E8570D6EC4C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4449BF5-F7E1-46D5-B581-A176D4426B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09e4e9c-009f-4841-8876-57cddbde6e17"/>
    <ds:schemaRef ds:uri="e4e19ae9-58fe-4993-a35b-a8a84bb511f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D6EDECA-2FC6-4CC6-BF57-774C7A66E70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vdp_powerpoint</Template>
  <TotalTime>13254</TotalTime>
  <Words>578</Words>
  <Application>Microsoft Office PowerPoint</Application>
  <PresentationFormat>Widescreen</PresentationFormat>
  <Paragraphs>181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ITC Officina Sans Std Book</vt:lpstr>
      <vt:lpstr>Trebuchet MS</vt:lpstr>
      <vt:lpstr>Verdana</vt:lpstr>
      <vt:lpstr>Wingdings</vt:lpstr>
      <vt:lpstr>UAntwerpen-content</vt:lpstr>
      <vt:lpstr>UAntwerpen_titleslides</vt:lpstr>
      <vt:lpstr>Short Tandem Repeats</vt:lpstr>
      <vt:lpstr>Short Tandem Repeats (STRs)</vt:lpstr>
      <vt:lpstr>STR diseases</vt:lpstr>
      <vt:lpstr>Limitations of Short Read</vt:lpstr>
      <vt:lpstr>PowerPoint Presentation</vt:lpstr>
      <vt:lpstr>PowerPoint Presentation</vt:lpstr>
      <vt:lpstr>CGG Repeat detections by gene</vt:lpstr>
      <vt:lpstr>ORs CGG Repeat Expansions </vt:lpstr>
      <vt:lpstr>Repeat Variation (Short Read Vs Long Read)</vt:lpstr>
      <vt:lpstr>Why long read?</vt:lpstr>
      <vt:lpstr>PacBio HiFi Sequencing</vt:lpstr>
      <vt:lpstr>ONT Sequencing</vt:lpstr>
      <vt:lpstr>Discovery of Repeat Diseases</vt:lpstr>
      <vt:lpstr>STR Tools for Long Read Data</vt:lpstr>
      <vt:lpstr>Take Home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Dale Annear</cp:lastModifiedBy>
  <cp:revision>349</cp:revision>
  <dcterms:created xsi:type="dcterms:W3CDTF">2020-12-07T09:05:54Z</dcterms:created>
  <dcterms:modified xsi:type="dcterms:W3CDTF">2024-10-02T15:39:59Z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0x010100707C9875C091B247AB9617006510CC43</vt:lpwstr>
  </property>
</Properties>
</file>

<file path=docProps/thumbnail.jpeg>
</file>